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56" r:id="rId6"/>
    <p:sldId id="263" r:id="rId7"/>
    <p:sldId id="267" r:id="rId8"/>
    <p:sldId id="285" r:id="rId9"/>
    <p:sldId id="619" r:id="rId10"/>
    <p:sldId id="720" r:id="rId11"/>
    <p:sldId id="624" r:id="rId12"/>
    <p:sldId id="404" r:id="rId13"/>
    <p:sldId id="625" r:id="rId14"/>
    <p:sldId id="460" r:id="rId15"/>
    <p:sldId id="572" r:id="rId16"/>
    <p:sldId id="312" r:id="rId17"/>
    <p:sldId id="465" r:id="rId18"/>
    <p:sldId id="463" r:id="rId19"/>
    <p:sldId id="413" r:id="rId20"/>
    <p:sldId id="571" r:id="rId21"/>
    <p:sldId id="552" r:id="rId22"/>
    <p:sldId id="553" r:id="rId23"/>
    <p:sldId id="554" r:id="rId24"/>
    <p:sldId id="555" r:id="rId25"/>
    <p:sldId id="716" r:id="rId26"/>
    <p:sldId id="557" r:id="rId27"/>
    <p:sldId id="560" r:id="rId28"/>
    <p:sldId id="550" r:id="rId29"/>
    <p:sldId id="361" r:id="rId30"/>
    <p:sldId id="362" r:id="rId31"/>
    <p:sldId id="717" r:id="rId32"/>
    <p:sldId id="718" r:id="rId33"/>
    <p:sldId id="719" r:id="rId34"/>
  </p:sldIdLst>
  <p:sldSz cx="12192000" cy="6858000"/>
  <p:notesSz cx="6889750" cy="10021888"/>
  <p:embeddedFontLs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Exo" panose="02000503000000000000"/>
      <p:regular r:id="rId41"/>
      <p:bold r:id="rId42"/>
      <p:italic r:id="rId43"/>
      <p:boldItalic r:id="rId44"/>
    </p:embeddedFont>
    <p:embeddedFont>
      <p:font typeface="Franklin Gothic Book" panose="020B0503020102020204" pitchFamily="34" charset="0"/>
      <p:regular r:id="rId45"/>
      <p: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Tw Cen MT" panose="020B0602020104020603" pitchFamily="34" charset="0"/>
      <p:regular r:id="rId51"/>
      <p:bold r:id="rId52"/>
      <p:italic r:id="rId53"/>
      <p:boldItalic r:id="rId54"/>
    </p:embeddedFont>
    <p:embeddedFont>
      <p:font typeface="Wingdings 2" panose="05020102010507070707" pitchFamily="18" charset="2"/>
      <p:regular r:id="rId5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31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8D832-67A1-407A-87E8-CB1A5A675456}" v="56" dt="2024-11-13T13:32:01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7451" autoAdjust="0"/>
  </p:normalViewPr>
  <p:slideViewPr>
    <p:cSldViewPr snapToGrid="0">
      <p:cViewPr varScale="1">
        <p:scale>
          <a:sx n="72" d="100"/>
          <a:sy n="72" d="100"/>
        </p:scale>
        <p:origin x="100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61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za BOUDOUH" userId="d33943a3-b0a5-47bd-883f-3d633e25111a" providerId="ADAL" clId="{2AFAC3C2-5239-4DF9-B0F4-ECF536957150}"/>
    <pc:docChg chg="custSel modSld">
      <pc:chgData name="Louiza BOUDOUH" userId="d33943a3-b0a5-47bd-883f-3d633e25111a" providerId="ADAL" clId="{2AFAC3C2-5239-4DF9-B0F4-ECF536957150}" dt="2022-06-03T09:32:40.677" v="19" actId="20577"/>
      <pc:docMkLst>
        <pc:docMk/>
      </pc:docMkLst>
      <pc:sldChg chg="modSp mod">
        <pc:chgData name="Louiza BOUDOUH" userId="d33943a3-b0a5-47bd-883f-3d633e25111a" providerId="ADAL" clId="{2AFAC3C2-5239-4DF9-B0F4-ECF536957150}" dt="2022-06-03T09:32:40.677" v="19" actId="20577"/>
        <pc:sldMkLst>
          <pc:docMk/>
          <pc:sldMk cId="2187595755" sldId="256"/>
        </pc:sldMkLst>
        <pc:spChg chg="mod">
          <ac:chgData name="Louiza BOUDOUH" userId="d33943a3-b0a5-47bd-883f-3d633e25111a" providerId="ADAL" clId="{2AFAC3C2-5239-4DF9-B0F4-ECF536957150}" dt="2022-06-03T09:32:40.677" v="19" actId="20577"/>
          <ac:spMkLst>
            <pc:docMk/>
            <pc:sldMk cId="2187595755" sldId="256"/>
            <ac:spMk id="3" creationId="{00000000-0000-0000-0000-000000000000}"/>
          </ac:spMkLst>
        </pc:spChg>
      </pc:sldChg>
    </pc:docChg>
  </pc:docChgLst>
  <pc:docChgLst>
    <pc:chgData name="Vinciane SIZAIRE" userId="ee3849f7-73ec-4d52-99c8-ebbdce3db120" providerId="ADAL" clId="{4D58D832-67A1-407A-87E8-CB1A5A675456}"/>
    <pc:docChg chg="undo custSel addSld delSld modSld sldOrd">
      <pc:chgData name="Vinciane SIZAIRE" userId="ee3849f7-73ec-4d52-99c8-ebbdce3db120" providerId="ADAL" clId="{4D58D832-67A1-407A-87E8-CB1A5A675456}" dt="2024-11-13T14:51:30.089" v="735" actId="20577"/>
      <pc:docMkLst>
        <pc:docMk/>
      </pc:docMkLst>
      <pc:sldChg chg="addSp delSp modSp mod">
        <pc:chgData name="Vinciane SIZAIRE" userId="ee3849f7-73ec-4d52-99c8-ebbdce3db120" providerId="ADAL" clId="{4D58D832-67A1-407A-87E8-CB1A5A675456}" dt="2024-11-13T13:32:01.925" v="647" actId="27636"/>
        <pc:sldMkLst>
          <pc:docMk/>
          <pc:sldMk cId="2187595755" sldId="256"/>
        </pc:sldMkLst>
        <pc:spChg chg="del mod">
          <ac:chgData name="Vinciane SIZAIRE" userId="ee3849f7-73ec-4d52-99c8-ebbdce3db120" providerId="ADAL" clId="{4D58D832-67A1-407A-87E8-CB1A5A675456}" dt="2024-11-08T14:31:13.821" v="24" actId="478"/>
          <ac:spMkLst>
            <pc:docMk/>
            <pc:sldMk cId="2187595755" sldId="256"/>
            <ac:spMk id="2" creationId="{00000000-0000-0000-0000-000000000000}"/>
          </ac:spMkLst>
        </pc:spChg>
        <pc:spChg chg="mod">
          <ac:chgData name="Vinciane SIZAIRE" userId="ee3849f7-73ec-4d52-99c8-ebbdce3db120" providerId="ADAL" clId="{4D58D832-67A1-407A-87E8-CB1A5A675456}" dt="2024-11-08T14:33:29.829" v="167" actId="20577"/>
          <ac:spMkLst>
            <pc:docMk/>
            <pc:sldMk cId="2187595755" sldId="256"/>
            <ac:spMk id="3" creationId="{00000000-0000-0000-0000-000000000000}"/>
          </ac:spMkLst>
        </pc:spChg>
        <pc:spChg chg="add mod">
          <ac:chgData name="Vinciane SIZAIRE" userId="ee3849f7-73ec-4d52-99c8-ebbdce3db120" providerId="ADAL" clId="{4D58D832-67A1-407A-87E8-CB1A5A675456}" dt="2024-11-13T13:32:01.925" v="647" actId="27636"/>
          <ac:spMkLst>
            <pc:docMk/>
            <pc:sldMk cId="2187595755" sldId="256"/>
            <ac:spMk id="5" creationId="{929DAE66-CA20-E025-EFCC-D0C11BEDC6EE}"/>
          </ac:spMkLst>
        </pc:spChg>
      </pc:sldChg>
      <pc:sldChg chg="del">
        <pc:chgData name="Vinciane SIZAIRE" userId="ee3849f7-73ec-4d52-99c8-ebbdce3db120" providerId="ADAL" clId="{4D58D832-67A1-407A-87E8-CB1A5A675456}" dt="2024-11-08T14:34:59.599" v="168" actId="47"/>
        <pc:sldMkLst>
          <pc:docMk/>
          <pc:sldMk cId="809196251" sldId="262"/>
        </pc:sldMkLst>
      </pc:sldChg>
      <pc:sldChg chg="addSp delSp modSp mod ord modAnim">
        <pc:chgData name="Vinciane SIZAIRE" userId="ee3849f7-73ec-4d52-99c8-ebbdce3db120" providerId="ADAL" clId="{4D58D832-67A1-407A-87E8-CB1A5A675456}" dt="2024-11-08T16:03:00.972" v="330" actId="1076"/>
        <pc:sldMkLst>
          <pc:docMk/>
          <pc:sldMk cId="1346382797" sldId="263"/>
        </pc:sldMkLst>
        <pc:picChg chg="add mod">
          <ac:chgData name="Vinciane SIZAIRE" userId="ee3849f7-73ec-4d52-99c8-ebbdce3db120" providerId="ADAL" clId="{4D58D832-67A1-407A-87E8-CB1A5A675456}" dt="2024-11-08T16:03:00.972" v="330" actId="1076"/>
          <ac:picMkLst>
            <pc:docMk/>
            <pc:sldMk cId="1346382797" sldId="263"/>
            <ac:picMk id="2" creationId="{C0FC3744-A9F4-102B-68BC-5E4C071E0A5C}"/>
          </ac:picMkLst>
        </pc:picChg>
        <pc:picChg chg="del">
          <ac:chgData name="Vinciane SIZAIRE" userId="ee3849f7-73ec-4d52-99c8-ebbdce3db120" providerId="ADAL" clId="{4D58D832-67A1-407A-87E8-CB1A5A675456}" dt="2024-11-08T16:02:20.178" v="324" actId="478"/>
          <ac:picMkLst>
            <pc:docMk/>
            <pc:sldMk cId="1346382797" sldId="263"/>
            <ac:picMk id="8" creationId="{00000000-0000-0000-0000-000000000000}"/>
          </ac:picMkLst>
        </pc:picChg>
      </pc:sldChg>
      <pc:sldChg chg="ord">
        <pc:chgData name="Vinciane SIZAIRE" userId="ee3849f7-73ec-4d52-99c8-ebbdce3db120" providerId="ADAL" clId="{4D58D832-67A1-407A-87E8-CB1A5A675456}" dt="2024-11-08T15:26:24.048" v="174"/>
        <pc:sldMkLst>
          <pc:docMk/>
          <pc:sldMk cId="3228982693" sldId="267"/>
        </pc:sldMkLst>
      </pc:sldChg>
      <pc:sldChg chg="ord">
        <pc:chgData name="Vinciane SIZAIRE" userId="ee3849f7-73ec-4d52-99c8-ebbdce3db120" providerId="ADAL" clId="{4D58D832-67A1-407A-87E8-CB1A5A675456}" dt="2024-11-08T15:26:27.203" v="176"/>
        <pc:sldMkLst>
          <pc:docMk/>
          <pc:sldMk cId="3576372553" sldId="285"/>
        </pc:sldMkLst>
      </pc:sldChg>
      <pc:sldChg chg="ord modNotesTx">
        <pc:chgData name="Vinciane SIZAIRE" userId="ee3849f7-73ec-4d52-99c8-ebbdce3db120" providerId="ADAL" clId="{4D58D832-67A1-407A-87E8-CB1A5A675456}" dt="2024-11-13T14:31:00.986" v="729"/>
        <pc:sldMkLst>
          <pc:docMk/>
          <pc:sldMk cId="0" sldId="312"/>
        </pc:sldMkLst>
      </pc:sldChg>
      <pc:sldChg chg="modSp mod">
        <pc:chgData name="Vinciane SIZAIRE" userId="ee3849f7-73ec-4d52-99c8-ebbdce3db120" providerId="ADAL" clId="{4D58D832-67A1-407A-87E8-CB1A5A675456}" dt="2024-11-13T14:51:30.089" v="735" actId="20577"/>
        <pc:sldMkLst>
          <pc:docMk/>
          <pc:sldMk cId="0" sldId="361"/>
        </pc:sldMkLst>
        <pc:spChg chg="mod">
          <ac:chgData name="Vinciane SIZAIRE" userId="ee3849f7-73ec-4d52-99c8-ebbdce3db120" providerId="ADAL" clId="{4D58D832-67A1-407A-87E8-CB1A5A675456}" dt="2024-11-13T14:51:30.089" v="735" actId="20577"/>
          <ac:spMkLst>
            <pc:docMk/>
            <pc:sldMk cId="0" sldId="361"/>
            <ac:spMk id="11" creationId="{52DE5B9B-C12D-48DE-B26B-7A44FB1FC06C}"/>
          </ac:spMkLst>
        </pc:spChg>
      </pc:sldChg>
      <pc:sldChg chg="modSp mod">
        <pc:chgData name="Vinciane SIZAIRE" userId="ee3849f7-73ec-4d52-99c8-ebbdce3db120" providerId="ADAL" clId="{4D58D832-67A1-407A-87E8-CB1A5A675456}" dt="2024-11-13T13:32:01.883" v="646" actId="27636"/>
        <pc:sldMkLst>
          <pc:docMk/>
          <pc:sldMk cId="0" sldId="362"/>
        </pc:sldMkLst>
        <pc:spChg chg="mod">
          <ac:chgData name="Vinciane SIZAIRE" userId="ee3849f7-73ec-4d52-99c8-ebbdce3db120" providerId="ADAL" clId="{4D58D832-67A1-407A-87E8-CB1A5A675456}" dt="2024-11-13T13:32:01.883" v="645" actId="27636"/>
          <ac:spMkLst>
            <pc:docMk/>
            <pc:sldMk cId="0" sldId="362"/>
            <ac:spMk id="14" creationId="{E56A4A79-763E-40B0-8063-71058E9D938B}"/>
          </ac:spMkLst>
        </pc:spChg>
        <pc:spChg chg="mod">
          <ac:chgData name="Vinciane SIZAIRE" userId="ee3849f7-73ec-4d52-99c8-ebbdce3db120" providerId="ADAL" clId="{4D58D832-67A1-407A-87E8-CB1A5A675456}" dt="2024-11-13T13:32:01.799" v="644" actId="27636"/>
          <ac:spMkLst>
            <pc:docMk/>
            <pc:sldMk cId="0" sldId="362"/>
            <ac:spMk id="16" creationId="{B374B40B-CE7D-45EE-BAD3-7C2FC15C5777}"/>
          </ac:spMkLst>
        </pc:spChg>
        <pc:spChg chg="mod">
          <ac:chgData name="Vinciane SIZAIRE" userId="ee3849f7-73ec-4d52-99c8-ebbdce3db120" providerId="ADAL" clId="{4D58D832-67A1-407A-87E8-CB1A5A675456}" dt="2024-11-13T13:32:01.883" v="646" actId="27636"/>
          <ac:spMkLst>
            <pc:docMk/>
            <pc:sldMk cId="0" sldId="362"/>
            <ac:spMk id="69637" creationId="{90893B57-452E-42AD-92A4-AB95B37C20F4}"/>
          </ac:spMkLst>
        </pc:spChg>
      </pc:sldChg>
      <pc:sldChg chg="ord modNotesTx">
        <pc:chgData name="Vinciane SIZAIRE" userId="ee3849f7-73ec-4d52-99c8-ebbdce3db120" providerId="ADAL" clId="{4D58D832-67A1-407A-87E8-CB1A5A675456}" dt="2024-11-08T16:11:18.830" v="553"/>
        <pc:sldMkLst>
          <pc:docMk/>
          <pc:sldMk cId="2425160006" sldId="404"/>
        </pc:sldMkLst>
      </pc:sldChg>
      <pc:sldChg chg="ord">
        <pc:chgData name="Vinciane SIZAIRE" userId="ee3849f7-73ec-4d52-99c8-ebbdce3db120" providerId="ADAL" clId="{4D58D832-67A1-407A-87E8-CB1A5A675456}" dt="2024-11-08T16:28:10.549" v="633"/>
        <pc:sldMkLst>
          <pc:docMk/>
          <pc:sldMk cId="2342393925" sldId="413"/>
        </pc:sldMkLst>
      </pc:sldChg>
      <pc:sldChg chg="del ord">
        <pc:chgData name="Vinciane SIZAIRE" userId="ee3849f7-73ec-4d52-99c8-ebbdce3db120" providerId="ADAL" clId="{4D58D832-67A1-407A-87E8-CB1A5A675456}" dt="2024-11-08T16:26:51.472" v="626" actId="47"/>
        <pc:sldMkLst>
          <pc:docMk/>
          <pc:sldMk cId="3036681143" sldId="414"/>
        </pc:sldMkLst>
      </pc:sldChg>
      <pc:sldChg chg="del">
        <pc:chgData name="Vinciane SIZAIRE" userId="ee3849f7-73ec-4d52-99c8-ebbdce3db120" providerId="ADAL" clId="{4D58D832-67A1-407A-87E8-CB1A5A675456}" dt="2024-11-08T16:18:37.373" v="617" actId="47"/>
        <pc:sldMkLst>
          <pc:docMk/>
          <pc:sldMk cId="1570175299" sldId="417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4216014197" sldId="435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3629106900" sldId="441"/>
        </pc:sldMkLst>
      </pc:sldChg>
      <pc:sldChg chg="ord">
        <pc:chgData name="Vinciane SIZAIRE" userId="ee3849f7-73ec-4d52-99c8-ebbdce3db120" providerId="ADAL" clId="{4D58D832-67A1-407A-87E8-CB1A5A675456}" dt="2024-11-08T16:18:40.722" v="619"/>
        <pc:sldMkLst>
          <pc:docMk/>
          <pc:sldMk cId="1682877197" sldId="460"/>
        </pc:sldMkLst>
      </pc:sldChg>
      <pc:sldChg chg="ord modNotesTx">
        <pc:chgData name="Vinciane SIZAIRE" userId="ee3849f7-73ec-4d52-99c8-ebbdce3db120" providerId="ADAL" clId="{4D58D832-67A1-407A-87E8-CB1A5A675456}" dt="2024-11-08T16:27:51.583" v="631"/>
        <pc:sldMkLst>
          <pc:docMk/>
          <pc:sldMk cId="710045395" sldId="463"/>
        </pc:sldMkLst>
      </pc:sldChg>
      <pc:sldChg chg="modSp mod ord">
        <pc:chgData name="Vinciane SIZAIRE" userId="ee3849f7-73ec-4d52-99c8-ebbdce3db120" providerId="ADAL" clId="{4D58D832-67A1-407A-87E8-CB1A5A675456}" dt="2024-11-13T13:32:01.484" v="643" actId="27636"/>
        <pc:sldMkLst>
          <pc:docMk/>
          <pc:sldMk cId="3295511113" sldId="465"/>
        </pc:sldMkLst>
        <pc:spChg chg="mod">
          <ac:chgData name="Vinciane SIZAIRE" userId="ee3849f7-73ec-4d52-99c8-ebbdce3db120" providerId="ADAL" clId="{4D58D832-67A1-407A-87E8-CB1A5A675456}" dt="2024-11-13T13:32:01.484" v="643" actId="27636"/>
          <ac:spMkLst>
            <pc:docMk/>
            <pc:sldMk cId="3295511113" sldId="465"/>
            <ac:spMk id="30756" creationId="{00000000-0000-0000-0000-000000000000}"/>
          </ac:spMkLst>
        </pc:spChg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1052503198" sldId="469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509945285" sldId="470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3034240098" sldId="483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1946559146" sldId="486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922191700" sldId="490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107573585" sldId="493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3454898653" sldId="500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956483116" sldId="507"/>
        </pc:sldMkLst>
      </pc:sldChg>
      <pc:sldChg chg="del">
        <pc:chgData name="Vinciane SIZAIRE" userId="ee3849f7-73ec-4d52-99c8-ebbdce3db120" providerId="ADAL" clId="{4D58D832-67A1-407A-87E8-CB1A5A675456}" dt="2024-11-08T16:36:31.153" v="635" actId="47"/>
        <pc:sldMkLst>
          <pc:docMk/>
          <pc:sldMk cId="2966817242" sldId="517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777198436" sldId="526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3319011563" sldId="530"/>
        </pc:sldMkLst>
      </pc:sldChg>
      <pc:sldChg chg="del">
        <pc:chgData name="Vinciane SIZAIRE" userId="ee3849f7-73ec-4d52-99c8-ebbdce3db120" providerId="ADAL" clId="{4D58D832-67A1-407A-87E8-CB1A5A675456}" dt="2024-11-08T15:25:26.387" v="170" actId="47"/>
        <pc:sldMkLst>
          <pc:docMk/>
          <pc:sldMk cId="0" sldId="541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3857913832" sldId="542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0" sldId="543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112259135" sldId="547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1132505718" sldId="549"/>
        </pc:sldMkLst>
      </pc:sldChg>
      <pc:sldChg chg="modSp mod">
        <pc:chgData name="Vinciane SIZAIRE" userId="ee3849f7-73ec-4d52-99c8-ebbdce3db120" providerId="ADAL" clId="{4D58D832-67A1-407A-87E8-CB1A5A675456}" dt="2024-11-13T13:35:45.364" v="719" actId="5793"/>
        <pc:sldMkLst>
          <pc:docMk/>
          <pc:sldMk cId="3713441718" sldId="553"/>
        </pc:sldMkLst>
        <pc:spChg chg="mod">
          <ac:chgData name="Vinciane SIZAIRE" userId="ee3849f7-73ec-4d52-99c8-ebbdce3db120" providerId="ADAL" clId="{4D58D832-67A1-407A-87E8-CB1A5A675456}" dt="2024-11-13T13:35:45.364" v="719" actId="5793"/>
          <ac:spMkLst>
            <pc:docMk/>
            <pc:sldMk cId="3713441718" sldId="553"/>
            <ac:spMk id="3" creationId="{4B5DAE7F-CFF3-4133-999C-1053D8F31C52}"/>
          </ac:spMkLst>
        </pc:spChg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1254966290" sldId="559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2661322353" sldId="566"/>
        </pc:sldMkLst>
      </pc:sldChg>
      <pc:sldChg chg="add del">
        <pc:chgData name="Vinciane SIZAIRE" userId="ee3849f7-73ec-4d52-99c8-ebbdce3db120" providerId="ADAL" clId="{4D58D832-67A1-407A-87E8-CB1A5A675456}" dt="2024-11-08T16:25:06.914" v="623" actId="47"/>
        <pc:sldMkLst>
          <pc:docMk/>
          <pc:sldMk cId="445629866" sldId="572"/>
        </pc:sldMkLst>
      </pc:sldChg>
      <pc:sldChg chg="del">
        <pc:chgData name="Vinciane SIZAIRE" userId="ee3849f7-73ec-4d52-99c8-ebbdce3db120" providerId="ADAL" clId="{4D58D832-67A1-407A-87E8-CB1A5A675456}" dt="2024-11-08T16:41:33.700" v="636" actId="47"/>
        <pc:sldMkLst>
          <pc:docMk/>
          <pc:sldMk cId="2738544917" sldId="573"/>
        </pc:sldMkLst>
      </pc:sldChg>
      <pc:sldChg chg="del">
        <pc:chgData name="Vinciane SIZAIRE" userId="ee3849f7-73ec-4d52-99c8-ebbdce3db120" providerId="ADAL" clId="{4D58D832-67A1-407A-87E8-CB1A5A675456}" dt="2024-11-08T15:25:24.629" v="169" actId="47"/>
        <pc:sldMkLst>
          <pc:docMk/>
          <pc:sldMk cId="0" sldId="602"/>
        </pc:sldMkLst>
      </pc:sldChg>
      <pc:sldChg chg="modSp mod ord modNotesTx">
        <pc:chgData name="Vinciane SIZAIRE" userId="ee3849f7-73ec-4d52-99c8-ebbdce3db120" providerId="ADAL" clId="{4D58D832-67A1-407A-87E8-CB1A5A675456}" dt="2024-11-08T16:12:10.910" v="562" actId="6549"/>
        <pc:sldMkLst>
          <pc:docMk/>
          <pc:sldMk cId="0" sldId="619"/>
        </pc:sldMkLst>
        <pc:spChg chg="mod">
          <ac:chgData name="Vinciane SIZAIRE" userId="ee3849f7-73ec-4d52-99c8-ebbdce3db120" providerId="ADAL" clId="{4D58D832-67A1-407A-87E8-CB1A5A675456}" dt="2024-11-08T15:27:50.919" v="189" actId="20577"/>
          <ac:spMkLst>
            <pc:docMk/>
            <pc:sldMk cId="0" sldId="619"/>
            <ac:spMk id="6" creationId="{14E9ACC3-9465-42AF-AF07-316279EF160B}"/>
          </ac:spMkLst>
        </pc:spChg>
        <pc:spChg chg="mod">
          <ac:chgData name="Vinciane SIZAIRE" userId="ee3849f7-73ec-4d52-99c8-ebbdce3db120" providerId="ADAL" clId="{4D58D832-67A1-407A-87E8-CB1A5A675456}" dt="2024-11-08T15:30:14.227" v="242" actId="20577"/>
          <ac:spMkLst>
            <pc:docMk/>
            <pc:sldMk cId="0" sldId="619"/>
            <ac:spMk id="7" creationId="{76E20A54-6851-411C-B511-867A1BB806F8}"/>
          </ac:spMkLst>
        </pc:spChg>
        <pc:spChg chg="mod">
          <ac:chgData name="Vinciane SIZAIRE" userId="ee3849f7-73ec-4d52-99c8-ebbdce3db120" providerId="ADAL" clId="{4D58D832-67A1-407A-87E8-CB1A5A675456}" dt="2024-11-08T15:28:11.492" v="195" actId="20577"/>
          <ac:spMkLst>
            <pc:docMk/>
            <pc:sldMk cId="0" sldId="619"/>
            <ac:spMk id="8" creationId="{4562BCCB-CD86-45D5-949D-ECEABFECBC08}"/>
          </ac:spMkLst>
        </pc:spChg>
        <pc:spChg chg="mod">
          <ac:chgData name="Vinciane SIZAIRE" userId="ee3849f7-73ec-4d52-99c8-ebbdce3db120" providerId="ADAL" clId="{4D58D832-67A1-407A-87E8-CB1A5A675456}" dt="2024-11-08T15:28:51.992" v="209" actId="20577"/>
          <ac:spMkLst>
            <pc:docMk/>
            <pc:sldMk cId="0" sldId="619"/>
            <ac:spMk id="9" creationId="{90CE9808-D6E0-4218-ADBE-9894CCF7D2F9}"/>
          </ac:spMkLst>
        </pc:spChg>
        <pc:spChg chg="mod">
          <ac:chgData name="Vinciane SIZAIRE" userId="ee3849f7-73ec-4d52-99c8-ebbdce3db120" providerId="ADAL" clId="{4D58D832-67A1-407A-87E8-CB1A5A675456}" dt="2024-11-08T15:30:23.573" v="244" actId="20577"/>
          <ac:spMkLst>
            <pc:docMk/>
            <pc:sldMk cId="0" sldId="619"/>
            <ac:spMk id="10" creationId="{80A62959-C7BD-4E0C-A225-AB42E62704DB}"/>
          </ac:spMkLst>
        </pc:spChg>
        <pc:spChg chg="mod">
          <ac:chgData name="Vinciane SIZAIRE" userId="ee3849f7-73ec-4d52-99c8-ebbdce3db120" providerId="ADAL" clId="{4D58D832-67A1-407A-87E8-CB1A5A675456}" dt="2024-11-08T15:29:34.708" v="233" actId="20577"/>
          <ac:spMkLst>
            <pc:docMk/>
            <pc:sldMk cId="0" sldId="619"/>
            <ac:spMk id="11" creationId="{D9FD7187-1A50-4BD5-9286-F1FAB30BFD24}"/>
          </ac:spMkLst>
        </pc:spChg>
        <pc:spChg chg="mod">
          <ac:chgData name="Vinciane SIZAIRE" userId="ee3849f7-73ec-4d52-99c8-ebbdce3db120" providerId="ADAL" clId="{4D58D832-67A1-407A-87E8-CB1A5A675456}" dt="2024-11-08T15:27:33.084" v="181" actId="20577"/>
          <ac:spMkLst>
            <pc:docMk/>
            <pc:sldMk cId="0" sldId="619"/>
            <ac:spMk id="26629" creationId="{E5F512FB-7235-4E8A-B4CB-3C9523656B50}"/>
          </ac:spMkLst>
        </pc:spChg>
        <pc:graphicFrameChg chg="mod">
          <ac:chgData name="Vinciane SIZAIRE" userId="ee3849f7-73ec-4d52-99c8-ebbdce3db120" providerId="ADAL" clId="{4D58D832-67A1-407A-87E8-CB1A5A675456}" dt="2024-11-08T15:28:42.251" v="204" actId="20577"/>
          <ac:graphicFrameMkLst>
            <pc:docMk/>
            <pc:sldMk cId="0" sldId="619"/>
            <ac:graphicFrameMk id="4" creationId="{6261CA91-F4E0-4EDE-A37B-61678E2C7426}"/>
          </ac:graphicFrameMkLst>
        </pc:graphicFrameChg>
        <pc:graphicFrameChg chg="mod">
          <ac:chgData name="Vinciane SIZAIRE" userId="ee3849f7-73ec-4d52-99c8-ebbdce3db120" providerId="ADAL" clId="{4D58D832-67A1-407A-87E8-CB1A5A675456}" dt="2024-11-08T15:31:01.259" v="248"/>
          <ac:graphicFrameMkLst>
            <pc:docMk/>
            <pc:sldMk cId="0" sldId="619"/>
            <ac:graphicFrameMk id="5" creationId="{2521DFD0-A9E8-47B9-8335-E0EE13F84290}"/>
          </ac:graphicFrameMkLst>
        </pc:graphicFrameChg>
      </pc:sldChg>
      <pc:sldChg chg="del ord">
        <pc:chgData name="Vinciane SIZAIRE" userId="ee3849f7-73ec-4d52-99c8-ebbdce3db120" providerId="ADAL" clId="{4D58D832-67A1-407A-87E8-CB1A5A675456}" dt="2024-11-08T15:26:58.662" v="179" actId="47"/>
        <pc:sldMkLst>
          <pc:docMk/>
          <pc:sldMk cId="0" sldId="622"/>
        </pc:sldMkLst>
      </pc:sldChg>
      <pc:sldChg chg="del">
        <pc:chgData name="Vinciane SIZAIRE" userId="ee3849f7-73ec-4d52-99c8-ebbdce3db120" providerId="ADAL" clId="{4D58D832-67A1-407A-87E8-CB1A5A675456}" dt="2024-11-08T16:30:49.746" v="634" actId="47"/>
        <pc:sldMkLst>
          <pc:docMk/>
          <pc:sldMk cId="3385505615" sldId="623"/>
        </pc:sldMkLst>
      </pc:sldChg>
      <pc:sldChg chg="addSp delSp modSp new mod ord modNotesTx">
        <pc:chgData name="Vinciane SIZAIRE" userId="ee3849f7-73ec-4d52-99c8-ebbdce3db120" providerId="ADAL" clId="{4D58D832-67A1-407A-87E8-CB1A5A675456}" dt="2024-11-08T16:14:22.608" v="565"/>
        <pc:sldMkLst>
          <pc:docMk/>
          <pc:sldMk cId="228108048" sldId="624"/>
        </pc:sldMkLst>
        <pc:spChg chg="mod">
          <ac:chgData name="Vinciane SIZAIRE" userId="ee3849f7-73ec-4d52-99c8-ebbdce3db120" providerId="ADAL" clId="{4D58D832-67A1-407A-87E8-CB1A5A675456}" dt="2024-11-08T15:33:41.651" v="275" actId="113"/>
          <ac:spMkLst>
            <pc:docMk/>
            <pc:sldMk cId="228108048" sldId="624"/>
            <ac:spMk id="2" creationId="{4143E105-F6F7-BC6A-98CC-E795039910F6}"/>
          </ac:spMkLst>
        </pc:spChg>
        <pc:spChg chg="del">
          <ac:chgData name="Vinciane SIZAIRE" userId="ee3849f7-73ec-4d52-99c8-ebbdce3db120" providerId="ADAL" clId="{4D58D832-67A1-407A-87E8-CB1A5A675456}" dt="2024-11-08T15:37:22.141" v="277"/>
          <ac:spMkLst>
            <pc:docMk/>
            <pc:sldMk cId="228108048" sldId="624"/>
            <ac:spMk id="3" creationId="{F9D27894-4F47-A95B-CDF2-7FFD92FBE02D}"/>
          </ac:spMkLst>
        </pc:spChg>
        <pc:graphicFrameChg chg="add mod">
          <ac:chgData name="Vinciane SIZAIRE" userId="ee3849f7-73ec-4d52-99c8-ebbdce3db120" providerId="ADAL" clId="{4D58D832-67A1-407A-87E8-CB1A5A675456}" dt="2024-11-08T15:37:28.191" v="279" actId="14100"/>
          <ac:graphicFrameMkLst>
            <pc:docMk/>
            <pc:sldMk cId="228108048" sldId="624"/>
            <ac:graphicFrameMk id="4" creationId="{3E9DA0E0-5583-90DC-5916-F0CD880A2EAC}"/>
          </ac:graphicFrameMkLst>
        </pc:graphicFrameChg>
      </pc:sldChg>
      <pc:sldChg chg="modNotesTx">
        <pc:chgData name="Vinciane SIZAIRE" userId="ee3849f7-73ec-4d52-99c8-ebbdce3db120" providerId="ADAL" clId="{4D58D832-67A1-407A-87E8-CB1A5A675456}" dt="2024-11-08T16:18:27.816" v="616" actId="20577"/>
        <pc:sldMkLst>
          <pc:docMk/>
          <pc:sldMk cId="523506933" sldId="625"/>
        </pc:sldMkLst>
      </pc:sldChg>
      <pc:sldChg chg="modSp new del mod ord">
        <pc:chgData name="Vinciane SIZAIRE" userId="ee3849f7-73ec-4d52-99c8-ebbdce3db120" providerId="ADAL" clId="{4D58D832-67A1-407A-87E8-CB1A5A675456}" dt="2024-11-08T16:14:01.669" v="563" actId="47"/>
        <pc:sldMkLst>
          <pc:docMk/>
          <pc:sldMk cId="1109686022" sldId="625"/>
        </pc:sldMkLst>
        <pc:spChg chg="mod">
          <ac:chgData name="Vinciane SIZAIRE" userId="ee3849f7-73ec-4d52-99c8-ebbdce3db120" providerId="ADAL" clId="{4D58D832-67A1-407A-87E8-CB1A5A675456}" dt="2024-11-08T16:06:52.491" v="380" actId="1076"/>
          <ac:spMkLst>
            <pc:docMk/>
            <pc:sldMk cId="1109686022" sldId="625"/>
            <ac:spMk id="2" creationId="{4AB6B0B3-7F33-BC50-1515-96A06D207581}"/>
          </ac:spMkLst>
        </pc:spChg>
      </pc:sldChg>
      <pc:sldChg chg="modAnim">
        <pc:chgData name="Vinciane SIZAIRE" userId="ee3849f7-73ec-4d52-99c8-ebbdce3db120" providerId="ADAL" clId="{4D58D832-67A1-407A-87E8-CB1A5A675456}" dt="2024-11-08T16:41:43.496" v="637"/>
        <pc:sldMkLst>
          <pc:docMk/>
          <pc:sldMk cId="585269057" sldId="719"/>
        </pc:sldMkLst>
      </pc:sldChg>
      <pc:sldChg chg="addSp delSp modSp new mod">
        <pc:chgData name="Vinciane SIZAIRE" userId="ee3849f7-73ec-4d52-99c8-ebbdce3db120" providerId="ADAL" clId="{4D58D832-67A1-407A-87E8-CB1A5A675456}" dt="2024-11-13T13:34:32.386" v="717" actId="20577"/>
        <pc:sldMkLst>
          <pc:docMk/>
          <pc:sldMk cId="3683213743" sldId="720"/>
        </pc:sldMkLst>
        <pc:spChg chg="mod">
          <ac:chgData name="Vinciane SIZAIRE" userId="ee3849f7-73ec-4d52-99c8-ebbdce3db120" providerId="ADAL" clId="{4D58D832-67A1-407A-87E8-CB1A5A675456}" dt="2024-11-13T13:33:17.007" v="690" actId="20577"/>
          <ac:spMkLst>
            <pc:docMk/>
            <pc:sldMk cId="3683213743" sldId="720"/>
            <ac:spMk id="2" creationId="{2E0C60DC-A447-4215-FF19-400BD00A4126}"/>
          </ac:spMkLst>
        </pc:spChg>
        <pc:spChg chg="del">
          <ac:chgData name="Vinciane SIZAIRE" userId="ee3849f7-73ec-4d52-99c8-ebbdce3db120" providerId="ADAL" clId="{4D58D832-67A1-407A-87E8-CB1A5A675456}" dt="2024-11-13T13:28:55.047" v="639" actId="22"/>
          <ac:spMkLst>
            <pc:docMk/>
            <pc:sldMk cId="3683213743" sldId="720"/>
            <ac:spMk id="3" creationId="{EB4E3A89-A46A-2483-7729-A88FFD99AA3E}"/>
          </ac:spMkLst>
        </pc:spChg>
        <pc:spChg chg="add mod">
          <ac:chgData name="Vinciane SIZAIRE" userId="ee3849f7-73ec-4d52-99c8-ebbdce3db120" providerId="ADAL" clId="{4D58D832-67A1-407A-87E8-CB1A5A675456}" dt="2024-11-13T13:34:32.386" v="717" actId="20577"/>
          <ac:spMkLst>
            <pc:docMk/>
            <pc:sldMk cId="3683213743" sldId="720"/>
            <ac:spMk id="6" creationId="{0215E5EB-18B9-282A-21D4-D9EF3463C022}"/>
          </ac:spMkLst>
        </pc:spChg>
        <pc:picChg chg="add mod ord">
          <ac:chgData name="Vinciane SIZAIRE" userId="ee3849f7-73ec-4d52-99c8-ebbdce3db120" providerId="ADAL" clId="{4D58D832-67A1-407A-87E8-CB1A5A675456}" dt="2024-11-13T13:32:49.041" v="650" actId="14100"/>
          <ac:picMkLst>
            <pc:docMk/>
            <pc:sldMk cId="3683213743" sldId="720"/>
            <ac:picMk id="5" creationId="{43B79D6A-7C6E-B96B-8175-EA74DF9BD3F9}"/>
          </ac:picMkLst>
        </pc:picChg>
      </pc:sldChg>
      <pc:sldMasterChg chg="delSldLayout">
        <pc:chgData name="Vinciane SIZAIRE" userId="ee3849f7-73ec-4d52-99c8-ebbdce3db120" providerId="ADAL" clId="{4D58D832-67A1-407A-87E8-CB1A5A675456}" dt="2024-11-08T16:41:33.700" v="636" actId="47"/>
        <pc:sldMasterMkLst>
          <pc:docMk/>
          <pc:sldMasterMk cId="1839653814" sldId="2147483648"/>
        </pc:sldMasterMkLst>
        <pc:sldLayoutChg chg="del">
          <pc:chgData name="Vinciane SIZAIRE" userId="ee3849f7-73ec-4d52-99c8-ebbdce3db120" providerId="ADAL" clId="{4D58D832-67A1-407A-87E8-CB1A5A675456}" dt="2024-11-08T16:41:33.700" v="636" actId="47"/>
          <pc:sldLayoutMkLst>
            <pc:docMk/>
            <pc:sldMasterMk cId="1839653814" sldId="2147483648"/>
            <pc:sldLayoutMk cId="2592930643" sldId="2147483672"/>
          </pc:sldLayoutMkLst>
        </pc:sldLayoutChg>
      </pc:sldMasterChg>
    </pc:docChg>
  </pc:docChgLst>
  <pc:docChgLst>
    <pc:chgData name="Vinciane SIZAIRE" userId="ee3849f7-73ec-4d52-99c8-ebbdce3db120" providerId="ADAL" clId="{B4747BB3-B111-464C-8547-6654F18105D9}"/>
    <pc:docChg chg="undo custSel addSld delSld modSld sldOrd">
      <pc:chgData name="Vinciane SIZAIRE" userId="ee3849f7-73ec-4d52-99c8-ebbdce3db120" providerId="ADAL" clId="{B4747BB3-B111-464C-8547-6654F18105D9}" dt="2022-06-10T13:58:17.862" v="1272" actId="20577"/>
      <pc:docMkLst>
        <pc:docMk/>
      </pc:docMkLst>
      <pc:sldChg chg="modSp mod">
        <pc:chgData name="Vinciane SIZAIRE" userId="ee3849f7-73ec-4d52-99c8-ebbdce3db120" providerId="ADAL" clId="{B4747BB3-B111-464C-8547-6654F18105D9}" dt="2022-06-10T12:18:55.039" v="80" actId="207"/>
        <pc:sldMkLst>
          <pc:docMk/>
          <pc:sldMk cId="809196251" sldId="262"/>
        </pc:sldMkLst>
        <pc:spChg chg="mod">
          <ac:chgData name="Vinciane SIZAIRE" userId="ee3849f7-73ec-4d52-99c8-ebbdce3db120" providerId="ADAL" clId="{B4747BB3-B111-464C-8547-6654F18105D9}" dt="2022-06-10T12:18:55.039" v="80" actId="207"/>
          <ac:spMkLst>
            <pc:docMk/>
            <pc:sldMk cId="809196251" sldId="262"/>
            <ac:spMk id="27650" creationId="{00000000-0000-0000-0000-000000000000}"/>
          </ac:spMkLst>
        </pc:spChg>
      </pc:sldChg>
      <pc:sldChg chg="addSp modSp mod">
        <pc:chgData name="Vinciane SIZAIRE" userId="ee3849f7-73ec-4d52-99c8-ebbdce3db120" providerId="ADAL" clId="{B4747BB3-B111-464C-8547-6654F18105D9}" dt="2022-06-10T12:36:43.195" v="324" actId="1076"/>
        <pc:sldMkLst>
          <pc:docMk/>
          <pc:sldMk cId="3228982693" sldId="267"/>
        </pc:sldMkLst>
        <pc:spChg chg="mod">
          <ac:chgData name="Vinciane SIZAIRE" userId="ee3849f7-73ec-4d52-99c8-ebbdce3db120" providerId="ADAL" clId="{B4747BB3-B111-464C-8547-6654F18105D9}" dt="2022-06-10T12:27:54.358" v="142" actId="1076"/>
          <ac:spMkLst>
            <pc:docMk/>
            <pc:sldMk cId="3228982693" sldId="267"/>
            <ac:spMk id="2" creationId="{00000000-0000-0000-0000-000000000000}"/>
          </ac:spMkLst>
        </pc:spChg>
        <pc:spChg chg="add mod">
          <ac:chgData name="Vinciane SIZAIRE" userId="ee3849f7-73ec-4d52-99c8-ebbdce3db120" providerId="ADAL" clId="{B4747BB3-B111-464C-8547-6654F18105D9}" dt="2022-06-10T12:36:34.769" v="323" actId="1076"/>
          <ac:spMkLst>
            <pc:docMk/>
            <pc:sldMk cId="3228982693" sldId="267"/>
            <ac:spMk id="3" creationId="{B72DF057-F807-4F9E-B4CC-F53084379DD4}"/>
          </ac:spMkLst>
        </pc:spChg>
        <pc:spChg chg="mod">
          <ac:chgData name="Vinciane SIZAIRE" userId="ee3849f7-73ec-4d52-99c8-ebbdce3db120" providerId="ADAL" clId="{B4747BB3-B111-464C-8547-6654F18105D9}" dt="2022-06-10T12:28:30.527" v="147" actId="14100"/>
          <ac:spMkLst>
            <pc:docMk/>
            <pc:sldMk cId="3228982693" sldId="267"/>
            <ac:spMk id="4" creationId="{00000000-0000-0000-0000-000000000000}"/>
          </ac:spMkLst>
        </pc:spChg>
        <pc:spChg chg="mod">
          <ac:chgData name="Vinciane SIZAIRE" userId="ee3849f7-73ec-4d52-99c8-ebbdce3db120" providerId="ADAL" clId="{B4747BB3-B111-464C-8547-6654F18105D9}" dt="2022-06-10T12:27:57.726" v="143" actId="1076"/>
          <ac:spMkLst>
            <pc:docMk/>
            <pc:sldMk cId="3228982693" sldId="267"/>
            <ac:spMk id="6" creationId="{00000000-0000-0000-0000-000000000000}"/>
          </ac:spMkLst>
        </pc:spChg>
        <pc:picChg chg="mod">
          <ac:chgData name="Vinciane SIZAIRE" userId="ee3849f7-73ec-4d52-99c8-ebbdce3db120" providerId="ADAL" clId="{B4747BB3-B111-464C-8547-6654F18105D9}" dt="2022-06-10T12:36:43.195" v="324" actId="1076"/>
          <ac:picMkLst>
            <pc:docMk/>
            <pc:sldMk cId="3228982693" sldId="267"/>
            <ac:picMk id="5" creationId="{00000000-0000-0000-0000-000000000000}"/>
          </ac:picMkLst>
        </pc:picChg>
      </pc:sldChg>
      <pc:sldChg chg="modSp mod">
        <pc:chgData name="Vinciane SIZAIRE" userId="ee3849f7-73ec-4d52-99c8-ebbdce3db120" providerId="ADAL" clId="{B4747BB3-B111-464C-8547-6654F18105D9}" dt="2022-06-10T13:30:38.247" v="1046" actId="20577"/>
        <pc:sldMkLst>
          <pc:docMk/>
          <pc:sldMk cId="1570175299" sldId="417"/>
        </pc:sldMkLst>
        <pc:spChg chg="mod">
          <ac:chgData name="Vinciane SIZAIRE" userId="ee3849f7-73ec-4d52-99c8-ebbdce3db120" providerId="ADAL" clId="{B4747BB3-B111-464C-8547-6654F18105D9}" dt="2022-06-10T13:30:24.859" v="1024" actId="20577"/>
          <ac:spMkLst>
            <pc:docMk/>
            <pc:sldMk cId="1570175299" sldId="417"/>
            <ac:spMk id="4" creationId="{00000000-0000-0000-0000-000000000000}"/>
          </ac:spMkLst>
        </pc:spChg>
        <pc:spChg chg="mod">
          <ac:chgData name="Vinciane SIZAIRE" userId="ee3849f7-73ec-4d52-99c8-ebbdce3db120" providerId="ADAL" clId="{B4747BB3-B111-464C-8547-6654F18105D9}" dt="2022-06-10T13:30:38.247" v="1046" actId="20577"/>
          <ac:spMkLst>
            <pc:docMk/>
            <pc:sldMk cId="1570175299" sldId="417"/>
            <ac:spMk id="5" creationId="{00000000-0000-0000-0000-000000000000}"/>
          </ac:spMkLst>
        </pc:spChg>
      </pc:sldChg>
      <pc:sldChg chg="modSp ord">
        <pc:chgData name="Vinciane SIZAIRE" userId="ee3849f7-73ec-4d52-99c8-ebbdce3db120" providerId="ADAL" clId="{B4747BB3-B111-464C-8547-6654F18105D9}" dt="2022-06-10T13:55:31.773" v="1250" actId="255"/>
        <pc:sldMkLst>
          <pc:docMk/>
          <pc:sldMk cId="4216014197" sldId="435"/>
        </pc:sldMkLst>
        <pc:graphicFrameChg chg="mod">
          <ac:chgData name="Vinciane SIZAIRE" userId="ee3849f7-73ec-4d52-99c8-ebbdce3db120" providerId="ADAL" clId="{B4747BB3-B111-464C-8547-6654F18105D9}" dt="2022-06-10T13:55:31.773" v="1250" actId="255"/>
          <ac:graphicFrameMkLst>
            <pc:docMk/>
            <pc:sldMk cId="4216014197" sldId="435"/>
            <ac:graphicFrameMk id="4" creationId="{00000000-0000-0000-0000-000000000000}"/>
          </ac:graphicFrameMkLst>
        </pc:graphicFrameChg>
      </pc:sldChg>
      <pc:sldChg chg="del">
        <pc:chgData name="Vinciane SIZAIRE" userId="ee3849f7-73ec-4d52-99c8-ebbdce3db120" providerId="ADAL" clId="{B4747BB3-B111-464C-8547-6654F18105D9}" dt="2022-06-10T13:45:24.924" v="1165" actId="47"/>
        <pc:sldMkLst>
          <pc:docMk/>
          <pc:sldMk cId="1136838729" sldId="437"/>
        </pc:sldMkLst>
      </pc:sldChg>
      <pc:sldChg chg="del ord">
        <pc:chgData name="Vinciane SIZAIRE" userId="ee3849f7-73ec-4d52-99c8-ebbdce3db120" providerId="ADAL" clId="{B4747BB3-B111-464C-8547-6654F18105D9}" dt="2022-06-10T13:27:41.193" v="993" actId="47"/>
        <pc:sldMkLst>
          <pc:docMk/>
          <pc:sldMk cId="1210924798" sldId="464"/>
        </pc:sldMkLst>
      </pc:sldChg>
      <pc:sldChg chg="addSp modSp mod">
        <pc:chgData name="Vinciane SIZAIRE" userId="ee3849f7-73ec-4d52-99c8-ebbdce3db120" providerId="ADAL" clId="{B4747BB3-B111-464C-8547-6654F18105D9}" dt="2022-06-10T13:48:04.057" v="1179" actId="1076"/>
        <pc:sldMkLst>
          <pc:docMk/>
          <pc:sldMk cId="1052503198" sldId="469"/>
        </pc:sldMkLst>
        <pc:spChg chg="mod">
          <ac:chgData name="Vinciane SIZAIRE" userId="ee3849f7-73ec-4d52-99c8-ebbdce3db120" providerId="ADAL" clId="{B4747BB3-B111-464C-8547-6654F18105D9}" dt="2022-06-10T13:48:04.057" v="1179" actId="1076"/>
          <ac:spMkLst>
            <pc:docMk/>
            <pc:sldMk cId="1052503198" sldId="469"/>
            <ac:spMk id="2" creationId="{00000000-0000-0000-0000-000000000000}"/>
          </ac:spMkLst>
        </pc:spChg>
        <pc:spChg chg="mod">
          <ac:chgData name="Vinciane SIZAIRE" userId="ee3849f7-73ec-4d52-99c8-ebbdce3db120" providerId="ADAL" clId="{B4747BB3-B111-464C-8547-6654F18105D9}" dt="2022-06-10T13:47:47.650" v="1177" actId="27636"/>
          <ac:spMkLst>
            <pc:docMk/>
            <pc:sldMk cId="1052503198" sldId="469"/>
            <ac:spMk id="26627" creationId="{00000000-0000-0000-0000-000000000000}"/>
          </ac:spMkLst>
        </pc:spChg>
        <pc:picChg chg="add mod">
          <ac:chgData name="Vinciane SIZAIRE" userId="ee3849f7-73ec-4d52-99c8-ebbdce3db120" providerId="ADAL" clId="{B4747BB3-B111-464C-8547-6654F18105D9}" dt="2022-06-10T13:46:53.507" v="1169" actId="1076"/>
          <ac:picMkLst>
            <pc:docMk/>
            <pc:sldMk cId="1052503198" sldId="469"/>
            <ac:picMk id="5" creationId="{37665D26-8D1C-48A9-98AE-A852CB166EFA}"/>
          </ac:picMkLst>
        </pc:picChg>
      </pc:sldChg>
      <pc:sldChg chg="modSp mod">
        <pc:chgData name="Vinciane SIZAIRE" userId="ee3849f7-73ec-4d52-99c8-ebbdce3db120" providerId="ADAL" clId="{B4747BB3-B111-464C-8547-6654F18105D9}" dt="2022-06-10T13:40:13.401" v="1094" actId="6549"/>
        <pc:sldMkLst>
          <pc:docMk/>
          <pc:sldMk cId="509945285" sldId="470"/>
        </pc:sldMkLst>
        <pc:spChg chg="mod">
          <ac:chgData name="Vinciane SIZAIRE" userId="ee3849f7-73ec-4d52-99c8-ebbdce3db120" providerId="ADAL" clId="{B4747BB3-B111-464C-8547-6654F18105D9}" dt="2022-06-10T13:40:13.401" v="1094" actId="6549"/>
          <ac:spMkLst>
            <pc:docMk/>
            <pc:sldMk cId="509945285" sldId="470"/>
            <ac:spMk id="6" creationId="{00000000-0000-0000-0000-000000000000}"/>
          </ac:spMkLst>
        </pc:spChg>
        <pc:spChg chg="mod">
          <ac:chgData name="Vinciane SIZAIRE" userId="ee3849f7-73ec-4d52-99c8-ebbdce3db120" providerId="ADAL" clId="{B4747BB3-B111-464C-8547-6654F18105D9}" dt="2022-06-10T13:39:32.429" v="1066" actId="14100"/>
          <ac:spMkLst>
            <pc:docMk/>
            <pc:sldMk cId="509945285" sldId="470"/>
            <ac:spMk id="45059" creationId="{00000000-0000-0000-0000-000000000000}"/>
          </ac:spMkLst>
        </pc:spChg>
      </pc:sldChg>
      <pc:sldChg chg="del">
        <pc:chgData name="Vinciane SIZAIRE" userId="ee3849f7-73ec-4d52-99c8-ebbdce3db120" providerId="ADAL" clId="{B4747BB3-B111-464C-8547-6654F18105D9}" dt="2022-06-10T13:44:53.765" v="1164" actId="47"/>
        <pc:sldMkLst>
          <pc:docMk/>
          <pc:sldMk cId="3338420500" sldId="473"/>
        </pc:sldMkLst>
      </pc:sldChg>
      <pc:sldChg chg="addSp modSp mod">
        <pc:chgData name="Vinciane SIZAIRE" userId="ee3849f7-73ec-4d52-99c8-ebbdce3db120" providerId="ADAL" clId="{B4747BB3-B111-464C-8547-6654F18105D9}" dt="2022-06-10T12:52:30.164" v="331" actId="1076"/>
        <pc:sldMkLst>
          <pc:docMk/>
          <pc:sldMk cId="1946559146" sldId="486"/>
        </pc:sldMkLst>
        <pc:picChg chg="add mod">
          <ac:chgData name="Vinciane SIZAIRE" userId="ee3849f7-73ec-4d52-99c8-ebbdce3db120" providerId="ADAL" clId="{B4747BB3-B111-464C-8547-6654F18105D9}" dt="2022-06-10T12:52:30.164" v="331" actId="1076"/>
          <ac:picMkLst>
            <pc:docMk/>
            <pc:sldMk cId="1946559146" sldId="486"/>
            <ac:picMk id="3" creationId="{176252B1-225D-411B-8CE0-32834A6AF819}"/>
          </ac:picMkLst>
        </pc:picChg>
      </pc:sldChg>
      <pc:sldChg chg="modSp mod">
        <pc:chgData name="Vinciane SIZAIRE" userId="ee3849f7-73ec-4d52-99c8-ebbdce3db120" providerId="ADAL" clId="{B4747BB3-B111-464C-8547-6654F18105D9}" dt="2022-06-10T13:58:17.862" v="1272" actId="20577"/>
        <pc:sldMkLst>
          <pc:docMk/>
          <pc:sldMk cId="956483116" sldId="507"/>
        </pc:sldMkLst>
        <pc:spChg chg="mod">
          <ac:chgData name="Vinciane SIZAIRE" userId="ee3849f7-73ec-4d52-99c8-ebbdce3db120" providerId="ADAL" clId="{B4747BB3-B111-464C-8547-6654F18105D9}" dt="2022-06-10T13:58:17.862" v="1272" actId="20577"/>
          <ac:spMkLst>
            <pc:docMk/>
            <pc:sldMk cId="956483116" sldId="507"/>
            <ac:spMk id="4" creationId="{00000000-0000-0000-0000-000000000000}"/>
          </ac:spMkLst>
        </pc:spChg>
      </pc:sldChg>
      <pc:sldChg chg="ord">
        <pc:chgData name="Vinciane SIZAIRE" userId="ee3849f7-73ec-4d52-99c8-ebbdce3db120" providerId="ADAL" clId="{B4747BB3-B111-464C-8547-6654F18105D9}" dt="2022-06-10T13:11:13.769" v="628"/>
        <pc:sldMkLst>
          <pc:docMk/>
          <pc:sldMk cId="2966817242" sldId="517"/>
        </pc:sldMkLst>
      </pc:sldChg>
      <pc:sldChg chg="del">
        <pc:chgData name="Vinciane SIZAIRE" userId="ee3849f7-73ec-4d52-99c8-ebbdce3db120" providerId="ADAL" clId="{B4747BB3-B111-464C-8547-6654F18105D9}" dt="2022-06-10T13:36:09.205" v="1047" actId="47"/>
        <pc:sldMkLst>
          <pc:docMk/>
          <pc:sldMk cId="1871981786" sldId="518"/>
        </pc:sldMkLst>
      </pc:sldChg>
      <pc:sldChg chg="ord modNotesTx">
        <pc:chgData name="Vinciane SIZAIRE" userId="ee3849f7-73ec-4d52-99c8-ebbdce3db120" providerId="ADAL" clId="{B4747BB3-B111-464C-8547-6654F18105D9}" dt="2022-06-10T13:48:46.822" v="1181"/>
        <pc:sldMkLst>
          <pc:docMk/>
          <pc:sldMk cId="3319011563" sldId="530"/>
        </pc:sldMkLst>
      </pc:sldChg>
      <pc:sldChg chg="addSp modSp mod">
        <pc:chgData name="Vinciane SIZAIRE" userId="ee3849f7-73ec-4d52-99c8-ebbdce3db120" providerId="ADAL" clId="{B4747BB3-B111-464C-8547-6654F18105D9}" dt="2022-06-10T13:53:08.628" v="1198" actId="13822"/>
        <pc:sldMkLst>
          <pc:docMk/>
          <pc:sldMk cId="1132505718" sldId="549"/>
        </pc:sldMkLst>
        <pc:spChg chg="add mod ord">
          <ac:chgData name="Vinciane SIZAIRE" userId="ee3849f7-73ec-4d52-99c8-ebbdce3db120" providerId="ADAL" clId="{B4747BB3-B111-464C-8547-6654F18105D9}" dt="2022-06-10T13:52:21.700" v="1193" actId="171"/>
          <ac:spMkLst>
            <pc:docMk/>
            <pc:sldMk cId="1132505718" sldId="549"/>
            <ac:spMk id="2" creationId="{27124E8F-1E37-4B07-9861-4E02519BADB7}"/>
          </ac:spMkLst>
        </pc:spChg>
        <pc:picChg chg="mod">
          <ac:chgData name="Vinciane SIZAIRE" userId="ee3849f7-73ec-4d52-99c8-ebbdce3db120" providerId="ADAL" clId="{B4747BB3-B111-464C-8547-6654F18105D9}" dt="2022-06-10T13:53:08.628" v="1198" actId="13822"/>
          <ac:picMkLst>
            <pc:docMk/>
            <pc:sldMk cId="1132505718" sldId="549"/>
            <ac:picMk id="4" creationId="{00000000-0000-0000-0000-000000000000}"/>
          </ac:picMkLst>
        </pc:picChg>
      </pc:sldChg>
      <pc:sldChg chg="modSp new del mod">
        <pc:chgData name="Vinciane SIZAIRE" userId="ee3849f7-73ec-4d52-99c8-ebbdce3db120" providerId="ADAL" clId="{B4747BB3-B111-464C-8547-6654F18105D9}" dt="2022-06-10T12:16:02.531" v="57" actId="47"/>
        <pc:sldMkLst>
          <pc:docMk/>
          <pc:sldMk cId="2452230380" sldId="550"/>
        </pc:sldMkLst>
        <pc:spChg chg="mod">
          <ac:chgData name="Vinciane SIZAIRE" userId="ee3849f7-73ec-4d52-99c8-ebbdce3db120" providerId="ADAL" clId="{B4747BB3-B111-464C-8547-6654F18105D9}" dt="2022-06-10T12:11:34.682" v="56" actId="20577"/>
          <ac:spMkLst>
            <pc:docMk/>
            <pc:sldMk cId="2452230380" sldId="550"/>
            <ac:spMk id="2" creationId="{221D9495-4415-42A2-B94C-72F0CD699C1A}"/>
          </ac:spMkLst>
        </pc:spChg>
      </pc:sldChg>
      <pc:sldChg chg="modSp del mod">
        <pc:chgData name="Vinciane SIZAIRE" userId="ee3849f7-73ec-4d52-99c8-ebbdce3db120" providerId="ADAL" clId="{B4747BB3-B111-464C-8547-6654F18105D9}" dt="2022-06-10T12:18:43.427" v="79" actId="47"/>
        <pc:sldMkLst>
          <pc:docMk/>
          <pc:sldMk cId="458710332" sldId="591"/>
        </pc:sldMkLst>
        <pc:spChg chg="mod">
          <ac:chgData name="Vinciane SIZAIRE" userId="ee3849f7-73ec-4d52-99c8-ebbdce3db120" providerId="ADAL" clId="{B4747BB3-B111-464C-8547-6654F18105D9}" dt="2022-06-10T12:16:35.342" v="78" actId="20577"/>
          <ac:spMkLst>
            <pc:docMk/>
            <pc:sldMk cId="458710332" sldId="591"/>
            <ac:spMk id="2" creationId="{00000000-0000-0000-0000-000000000000}"/>
          </ac:spMkLst>
        </pc:spChg>
      </pc:sldChg>
      <pc:sldChg chg="addSp delSp modSp mod">
        <pc:chgData name="Vinciane SIZAIRE" userId="ee3849f7-73ec-4d52-99c8-ebbdce3db120" providerId="ADAL" clId="{B4747BB3-B111-464C-8547-6654F18105D9}" dt="2022-06-10T12:23:11.874" v="137" actId="6549"/>
        <pc:sldMkLst>
          <pc:docMk/>
          <pc:sldMk cId="0" sldId="619"/>
        </pc:sldMkLst>
        <pc:spChg chg="del mod">
          <ac:chgData name="Vinciane SIZAIRE" userId="ee3849f7-73ec-4d52-99c8-ebbdce3db120" providerId="ADAL" clId="{B4747BB3-B111-464C-8547-6654F18105D9}" dt="2022-06-10T12:22:23.188" v="127" actId="478"/>
          <ac:spMkLst>
            <pc:docMk/>
            <pc:sldMk cId="0" sldId="619"/>
            <ac:spMk id="2" creationId="{7DBB517C-1A05-4EED-84D5-1D069B14B6F2}"/>
          </ac:spMkLst>
        </pc:spChg>
        <pc:spChg chg="del mod">
          <ac:chgData name="Vinciane SIZAIRE" userId="ee3849f7-73ec-4d52-99c8-ebbdce3db120" providerId="ADAL" clId="{B4747BB3-B111-464C-8547-6654F18105D9}" dt="2022-06-10T12:22:26.766" v="128" actId="478"/>
          <ac:spMkLst>
            <pc:docMk/>
            <pc:sldMk cId="0" sldId="619"/>
            <ac:spMk id="12" creationId="{D230ED7B-45C9-4E48-A6BF-69364E1842EF}"/>
          </ac:spMkLst>
        </pc:spChg>
        <pc:spChg chg="mod">
          <ac:chgData name="Vinciane SIZAIRE" userId="ee3849f7-73ec-4d52-99c8-ebbdce3db120" providerId="ADAL" clId="{B4747BB3-B111-464C-8547-6654F18105D9}" dt="2022-06-10T12:23:11.874" v="137" actId="6549"/>
          <ac:spMkLst>
            <pc:docMk/>
            <pc:sldMk cId="0" sldId="619"/>
            <ac:spMk id="56322" creationId="{20C4723C-889B-4E20-B245-DA94FDCA8472}"/>
          </ac:spMkLst>
        </pc:spChg>
        <pc:graphicFrameChg chg="mod">
          <ac:chgData name="Vinciane SIZAIRE" userId="ee3849f7-73ec-4d52-99c8-ebbdce3db120" providerId="ADAL" clId="{B4747BB3-B111-464C-8547-6654F18105D9}" dt="2022-06-10T12:21:43.124" v="122" actId="255"/>
          <ac:graphicFrameMkLst>
            <pc:docMk/>
            <pc:sldMk cId="0" sldId="619"/>
            <ac:graphicFrameMk id="4" creationId="{6261CA91-F4E0-4EDE-A37B-61678E2C7426}"/>
          </ac:graphicFrameMkLst>
        </pc:graphicFrameChg>
        <pc:graphicFrameChg chg="mod">
          <ac:chgData name="Vinciane SIZAIRE" userId="ee3849f7-73ec-4d52-99c8-ebbdce3db120" providerId="ADAL" clId="{B4747BB3-B111-464C-8547-6654F18105D9}" dt="2022-06-10T12:22:12.193" v="126" actId="255"/>
          <ac:graphicFrameMkLst>
            <pc:docMk/>
            <pc:sldMk cId="0" sldId="619"/>
            <ac:graphicFrameMk id="5" creationId="{2521DFD0-A9E8-47B9-8335-E0EE13F84290}"/>
          </ac:graphicFrameMkLst>
        </pc:graphicFrameChg>
        <pc:graphicFrameChg chg="add mod">
          <ac:chgData name="Vinciane SIZAIRE" userId="ee3849f7-73ec-4d52-99c8-ebbdce3db120" providerId="ADAL" clId="{B4747BB3-B111-464C-8547-6654F18105D9}" dt="2022-06-10T12:20:41.975" v="83" actId="571"/>
          <ac:graphicFrameMkLst>
            <pc:docMk/>
            <pc:sldMk cId="0" sldId="619"/>
            <ac:graphicFrameMk id="14" creationId="{735D79FC-7C2F-447C-96F1-F58C8B5409C7}"/>
          </ac:graphicFrameMkLst>
        </pc:graphicFrameChg>
        <pc:graphicFrameChg chg="add mod">
          <ac:chgData name="Vinciane SIZAIRE" userId="ee3849f7-73ec-4d52-99c8-ebbdce3db120" providerId="ADAL" clId="{B4747BB3-B111-464C-8547-6654F18105D9}" dt="2022-06-10T12:20:41.975" v="83" actId="571"/>
          <ac:graphicFrameMkLst>
            <pc:docMk/>
            <pc:sldMk cId="0" sldId="619"/>
            <ac:graphicFrameMk id="15" creationId="{0E87103F-7D14-4105-B664-188ED8F71FBF}"/>
          </ac:graphicFrameMkLst>
        </pc:graphicFrameChg>
      </pc:sldChg>
      <pc:sldChg chg="new del">
        <pc:chgData name="Vinciane SIZAIRE" userId="ee3849f7-73ec-4d52-99c8-ebbdce3db120" providerId="ADAL" clId="{B4747BB3-B111-464C-8547-6654F18105D9}" dt="2022-06-10T13:02:30.478" v="333" actId="680"/>
        <pc:sldMkLst>
          <pc:docMk/>
          <pc:sldMk cId="1140406944" sldId="623"/>
        </pc:sldMkLst>
      </pc:sldChg>
      <pc:sldChg chg="addSp modSp new mod modNotesTx">
        <pc:chgData name="Vinciane SIZAIRE" userId="ee3849f7-73ec-4d52-99c8-ebbdce3db120" providerId="ADAL" clId="{B4747BB3-B111-464C-8547-6654F18105D9}" dt="2022-06-10T13:27:28.346" v="992" actId="1076"/>
        <pc:sldMkLst>
          <pc:docMk/>
          <pc:sldMk cId="3385505615" sldId="623"/>
        </pc:sldMkLst>
        <pc:spChg chg="mod">
          <ac:chgData name="Vinciane SIZAIRE" userId="ee3849f7-73ec-4d52-99c8-ebbdce3db120" providerId="ADAL" clId="{B4747BB3-B111-464C-8547-6654F18105D9}" dt="2022-06-10T13:08:41.453" v="553" actId="255"/>
          <ac:spMkLst>
            <pc:docMk/>
            <pc:sldMk cId="3385505615" sldId="623"/>
            <ac:spMk id="2" creationId="{53628995-B0BC-4C27-B436-D2B23E9549BE}"/>
          </ac:spMkLst>
        </pc:spChg>
        <pc:spChg chg="mod">
          <ac:chgData name="Vinciane SIZAIRE" userId="ee3849f7-73ec-4d52-99c8-ebbdce3db120" providerId="ADAL" clId="{B4747BB3-B111-464C-8547-6654F18105D9}" dt="2022-06-10T13:27:25.136" v="991" actId="20577"/>
          <ac:spMkLst>
            <pc:docMk/>
            <pc:sldMk cId="3385505615" sldId="623"/>
            <ac:spMk id="3" creationId="{CD5620A8-25D5-40A4-B3E9-231D437FAFEB}"/>
          </ac:spMkLst>
        </pc:spChg>
        <pc:picChg chg="add mod">
          <ac:chgData name="Vinciane SIZAIRE" userId="ee3849f7-73ec-4d52-99c8-ebbdce3db120" providerId="ADAL" clId="{B4747BB3-B111-464C-8547-6654F18105D9}" dt="2022-06-10T13:27:28.346" v="992" actId="1076"/>
          <ac:picMkLst>
            <pc:docMk/>
            <pc:sldMk cId="3385505615" sldId="623"/>
            <ac:picMk id="6" creationId="{02D98809-1305-4F45-8CCD-EF5C3AB983A0}"/>
          </ac:picMkLst>
        </pc:picChg>
        <pc:cxnChg chg="add mod">
          <ac:chgData name="Vinciane SIZAIRE" userId="ee3849f7-73ec-4d52-99c8-ebbdce3db120" providerId="ADAL" clId="{B4747BB3-B111-464C-8547-6654F18105D9}" dt="2022-06-10T13:18:13.099" v="849" actId="1076"/>
          <ac:cxnSpMkLst>
            <pc:docMk/>
            <pc:sldMk cId="3385505615" sldId="623"/>
            <ac:cxnSpMk id="5" creationId="{2AB4B850-99E7-4147-92E6-2692EB75A49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# de 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24</c:v>
                </c:pt>
                <c:pt idx="1">
                  <c:v>23</c:v>
                </c:pt>
                <c:pt idx="2">
                  <c:v>15</c:v>
                </c:pt>
                <c:pt idx="3">
                  <c:v>27</c:v>
                </c:pt>
                <c:pt idx="4">
                  <c:v>38</c:v>
                </c:pt>
                <c:pt idx="5">
                  <c:v>30</c:v>
                </c:pt>
                <c:pt idx="6">
                  <c:v>37</c:v>
                </c:pt>
                <c:pt idx="7">
                  <c:v>35</c:v>
                </c:pt>
                <c:pt idx="8">
                  <c:v>24</c:v>
                </c:pt>
                <c:pt idx="9">
                  <c:v>30</c:v>
                </c:pt>
                <c:pt idx="10">
                  <c:v>22</c:v>
                </c:pt>
                <c:pt idx="11">
                  <c:v>24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5-4A90-B5A6-B0D2C1885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66112"/>
        <c:axId val="1364378112"/>
      </c:barChar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Feuil1!$C$2:$C$14</c:f>
              <c:numCache>
                <c:formatCode>0.0%</c:formatCode>
                <c:ptCount val="13"/>
                <c:pt idx="0">
                  <c:v>2.1999999999999999E-2</c:v>
                </c:pt>
                <c:pt idx="1">
                  <c:v>2.1999999999999999E-2</c:v>
                </c:pt>
                <c:pt idx="2">
                  <c:v>1.4999999999999999E-2</c:v>
                </c:pt>
                <c:pt idx="3">
                  <c:v>2.7E-2</c:v>
                </c:pt>
                <c:pt idx="4">
                  <c:v>3.9E-2</c:v>
                </c:pt>
                <c:pt idx="5">
                  <c:v>0.03</c:v>
                </c:pt>
                <c:pt idx="6">
                  <c:v>3.5000000000000003E-2</c:v>
                </c:pt>
                <c:pt idx="7">
                  <c:v>3.5999999999999997E-2</c:v>
                </c:pt>
                <c:pt idx="8">
                  <c:v>2.4E-2</c:v>
                </c:pt>
                <c:pt idx="9">
                  <c:v>3.1E-2</c:v>
                </c:pt>
                <c:pt idx="10">
                  <c:v>2.7E-2</c:v>
                </c:pt>
                <c:pt idx="11">
                  <c:v>2.7E-2</c:v>
                </c:pt>
                <c:pt idx="12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5-4A90-B5A6-B0D2C1885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371872"/>
        <c:axId val="1364368032"/>
      </c:lineChart>
      <c:catAx>
        <c:axId val="13643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4378112"/>
        <c:crosses val="autoZero"/>
        <c:auto val="1"/>
        <c:lblAlgn val="ctr"/>
        <c:lblOffset val="100"/>
        <c:noMultiLvlLbl val="0"/>
      </c:catAx>
      <c:valAx>
        <c:axId val="136437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4366112"/>
        <c:crosses val="autoZero"/>
        <c:crossBetween val="between"/>
      </c:valAx>
      <c:valAx>
        <c:axId val="136436803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4371872"/>
        <c:crosses val="max"/>
        <c:crossBetween val="between"/>
      </c:valAx>
      <c:catAx>
        <c:axId val="1364371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36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5FFB8-87E0-40BB-8995-56D46A6FD3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52BD588-C666-434F-9F71-3192B11E2F19}">
      <dgm:prSet phldrT="[Texte]" custT="1"/>
      <dgm:spPr/>
      <dgm:t>
        <a:bodyPr/>
        <a:lstStyle/>
        <a:p>
          <a:r>
            <a:rPr lang="fr-BE" sz="2800" dirty="0"/>
            <a:t>DPI- 18,5%</a:t>
          </a:r>
        </a:p>
      </dgm:t>
    </dgm:pt>
    <dgm:pt modelId="{5B96D039-B606-428B-B770-9F9A894685F4}" type="parTrans" cxnId="{214FA79C-7BEE-4533-A46C-BAA47052EA70}">
      <dgm:prSet/>
      <dgm:spPr/>
      <dgm:t>
        <a:bodyPr/>
        <a:lstStyle/>
        <a:p>
          <a:endParaRPr lang="fr-BE"/>
        </a:p>
      </dgm:t>
    </dgm:pt>
    <dgm:pt modelId="{B8F14191-CDE0-483B-A959-A1E69919947A}" type="sibTrans" cxnId="{214FA79C-7BEE-4533-A46C-BAA47052EA70}">
      <dgm:prSet/>
      <dgm:spPr/>
      <dgm:t>
        <a:bodyPr/>
        <a:lstStyle/>
        <a:p>
          <a:endParaRPr lang="fr-BE"/>
        </a:p>
      </dgm:t>
    </dgm:pt>
    <dgm:pt modelId="{6EDB3754-A8B3-4BCF-A94C-4228653AFF08}">
      <dgm:prSet phldrT="[Texte]" custT="1"/>
      <dgm:spPr/>
      <dgm:t>
        <a:bodyPr/>
        <a:lstStyle/>
        <a:p>
          <a:r>
            <a:rPr lang="fr-BE" sz="2800" dirty="0"/>
            <a:t>En situation irrégulière – 8,3%</a:t>
          </a:r>
        </a:p>
      </dgm:t>
    </dgm:pt>
    <dgm:pt modelId="{4FFFD06C-453B-420F-9057-8116FCF9A7CA}" type="parTrans" cxnId="{3BAD13B3-AE91-4F03-9DC6-AC3E07945D08}">
      <dgm:prSet/>
      <dgm:spPr/>
      <dgm:t>
        <a:bodyPr/>
        <a:lstStyle/>
        <a:p>
          <a:endParaRPr lang="fr-BE"/>
        </a:p>
      </dgm:t>
    </dgm:pt>
    <dgm:pt modelId="{F6F45872-7574-4252-9DFE-DB7C44689FC0}" type="sibTrans" cxnId="{3BAD13B3-AE91-4F03-9DC6-AC3E07945D08}">
      <dgm:prSet/>
      <dgm:spPr/>
      <dgm:t>
        <a:bodyPr/>
        <a:lstStyle/>
        <a:p>
          <a:endParaRPr lang="fr-BE"/>
        </a:p>
      </dgm:t>
    </dgm:pt>
    <dgm:pt modelId="{3633480A-7559-49A3-A8E1-C61B237362FB}">
      <dgm:prSet phldrT="[Texte]" custT="1"/>
      <dgm:spPr/>
      <dgm:t>
        <a:bodyPr/>
        <a:lstStyle/>
        <a:p>
          <a:r>
            <a:rPr lang="fr-BE" sz="2800" dirty="0"/>
            <a:t>Sans abri – 7,7%</a:t>
          </a:r>
        </a:p>
      </dgm:t>
    </dgm:pt>
    <dgm:pt modelId="{A1BD881C-5072-42DA-A898-46AA44FA83B0}" type="parTrans" cxnId="{E158656D-2ADB-4DC3-BFF5-74073FCEFC53}">
      <dgm:prSet/>
      <dgm:spPr/>
      <dgm:t>
        <a:bodyPr/>
        <a:lstStyle/>
        <a:p>
          <a:endParaRPr lang="fr-BE"/>
        </a:p>
      </dgm:t>
    </dgm:pt>
    <dgm:pt modelId="{5C7682F6-9154-44E4-B905-0D723DD950CF}" type="sibTrans" cxnId="{E158656D-2ADB-4DC3-BFF5-74073FCEFC53}">
      <dgm:prSet/>
      <dgm:spPr/>
      <dgm:t>
        <a:bodyPr/>
        <a:lstStyle/>
        <a:p>
          <a:endParaRPr lang="fr-BE"/>
        </a:p>
      </dgm:t>
    </dgm:pt>
    <dgm:pt modelId="{3E9AF865-C2D9-48CB-815E-4D8CF0BC287B}" type="pres">
      <dgm:prSet presAssocID="{8BC5FFB8-87E0-40BB-8995-56D46A6FD33A}" presName="linear" presStyleCnt="0">
        <dgm:presLayoutVars>
          <dgm:dir/>
          <dgm:resizeHandles val="exact"/>
        </dgm:presLayoutVars>
      </dgm:prSet>
      <dgm:spPr/>
    </dgm:pt>
    <dgm:pt modelId="{3368DE80-C9C2-4D46-8506-513F3E3D14EC}" type="pres">
      <dgm:prSet presAssocID="{F52BD588-C666-434F-9F71-3192B11E2F19}" presName="comp" presStyleCnt="0"/>
      <dgm:spPr/>
    </dgm:pt>
    <dgm:pt modelId="{428030FC-4ACB-4F4F-9687-2848E78D51A3}" type="pres">
      <dgm:prSet presAssocID="{F52BD588-C666-434F-9F71-3192B11E2F19}" presName="box" presStyleLbl="node1" presStyleIdx="0" presStyleCnt="3"/>
      <dgm:spPr/>
    </dgm:pt>
    <dgm:pt modelId="{D74B71FF-B65D-4553-A3E7-1A343D68DA0D}" type="pres">
      <dgm:prSet presAssocID="{F52BD588-C666-434F-9F71-3192B11E2F1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0D6B7C4B-CD3D-4DDD-8848-8D4712DB5FC6}" type="pres">
      <dgm:prSet presAssocID="{F52BD588-C666-434F-9F71-3192B11E2F19}" presName="text" presStyleLbl="node1" presStyleIdx="0" presStyleCnt="3">
        <dgm:presLayoutVars>
          <dgm:bulletEnabled val="1"/>
        </dgm:presLayoutVars>
      </dgm:prSet>
      <dgm:spPr/>
    </dgm:pt>
    <dgm:pt modelId="{7CC79DEF-EDA6-4C33-B407-08A9BD46ACAD}" type="pres">
      <dgm:prSet presAssocID="{B8F14191-CDE0-483B-A959-A1E69919947A}" presName="spacer" presStyleCnt="0"/>
      <dgm:spPr/>
    </dgm:pt>
    <dgm:pt modelId="{B23C6C2D-59E2-4325-BCC8-648D0494323C}" type="pres">
      <dgm:prSet presAssocID="{6EDB3754-A8B3-4BCF-A94C-4228653AFF08}" presName="comp" presStyleCnt="0"/>
      <dgm:spPr/>
    </dgm:pt>
    <dgm:pt modelId="{B02E2CBC-3322-4337-BB7C-2C64DC187051}" type="pres">
      <dgm:prSet presAssocID="{6EDB3754-A8B3-4BCF-A94C-4228653AFF08}" presName="box" presStyleLbl="node1" presStyleIdx="1" presStyleCnt="3"/>
      <dgm:spPr/>
    </dgm:pt>
    <dgm:pt modelId="{91100D5B-D4D3-484E-B33A-9CD3CAA3B808}" type="pres">
      <dgm:prSet presAssocID="{6EDB3754-A8B3-4BCF-A94C-4228653AFF0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F5499521-F1E0-4435-9BAC-12CB55752496}" type="pres">
      <dgm:prSet presAssocID="{6EDB3754-A8B3-4BCF-A94C-4228653AFF08}" presName="text" presStyleLbl="node1" presStyleIdx="1" presStyleCnt="3">
        <dgm:presLayoutVars>
          <dgm:bulletEnabled val="1"/>
        </dgm:presLayoutVars>
      </dgm:prSet>
      <dgm:spPr/>
    </dgm:pt>
    <dgm:pt modelId="{56543C89-FDE9-477F-B6A4-DE87C70163B1}" type="pres">
      <dgm:prSet presAssocID="{F6F45872-7574-4252-9DFE-DB7C44689FC0}" presName="spacer" presStyleCnt="0"/>
      <dgm:spPr/>
    </dgm:pt>
    <dgm:pt modelId="{8C2E07A4-D39F-4D6D-9C14-1FF85CF36D52}" type="pres">
      <dgm:prSet presAssocID="{3633480A-7559-49A3-A8E1-C61B237362FB}" presName="comp" presStyleCnt="0"/>
      <dgm:spPr/>
    </dgm:pt>
    <dgm:pt modelId="{12C121AE-EAA1-4D0F-8E9C-E6F92F29B00A}" type="pres">
      <dgm:prSet presAssocID="{3633480A-7559-49A3-A8E1-C61B237362FB}" presName="box" presStyleLbl="node1" presStyleIdx="2" presStyleCnt="3"/>
      <dgm:spPr/>
    </dgm:pt>
    <dgm:pt modelId="{66473D00-2691-45D5-A38A-95E8731CAB69}" type="pres">
      <dgm:prSet presAssocID="{3633480A-7559-49A3-A8E1-C61B237362F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D4FD79DD-039A-4018-91C0-4161BCC7FFA6}" type="pres">
      <dgm:prSet presAssocID="{3633480A-7559-49A3-A8E1-C61B237362FB}" presName="text" presStyleLbl="node1" presStyleIdx="2" presStyleCnt="3">
        <dgm:presLayoutVars>
          <dgm:bulletEnabled val="1"/>
        </dgm:presLayoutVars>
      </dgm:prSet>
      <dgm:spPr/>
    </dgm:pt>
  </dgm:ptLst>
  <dgm:cxnLst>
    <dgm:cxn modelId="{55B3AC33-12D1-44DF-A1B2-9456A7A9E238}" type="presOf" srcId="{3633480A-7559-49A3-A8E1-C61B237362FB}" destId="{D4FD79DD-039A-4018-91C0-4161BCC7FFA6}" srcOrd="1" destOrd="0" presId="urn:microsoft.com/office/officeart/2005/8/layout/vList4"/>
    <dgm:cxn modelId="{1E45D842-1B58-4E7C-A455-789F43757E94}" type="presOf" srcId="{6EDB3754-A8B3-4BCF-A94C-4228653AFF08}" destId="{F5499521-F1E0-4435-9BAC-12CB55752496}" srcOrd="1" destOrd="0" presId="urn:microsoft.com/office/officeart/2005/8/layout/vList4"/>
    <dgm:cxn modelId="{8C193C67-9D9D-4835-B9C5-B9D041BE0092}" type="presOf" srcId="{F52BD588-C666-434F-9F71-3192B11E2F19}" destId="{428030FC-4ACB-4F4F-9687-2848E78D51A3}" srcOrd="0" destOrd="0" presId="urn:microsoft.com/office/officeart/2005/8/layout/vList4"/>
    <dgm:cxn modelId="{AC50156C-6F4B-4362-9047-F6CA718CA03B}" type="presOf" srcId="{3633480A-7559-49A3-A8E1-C61B237362FB}" destId="{12C121AE-EAA1-4D0F-8E9C-E6F92F29B00A}" srcOrd="0" destOrd="0" presId="urn:microsoft.com/office/officeart/2005/8/layout/vList4"/>
    <dgm:cxn modelId="{E158656D-2ADB-4DC3-BFF5-74073FCEFC53}" srcId="{8BC5FFB8-87E0-40BB-8995-56D46A6FD33A}" destId="{3633480A-7559-49A3-A8E1-C61B237362FB}" srcOrd="2" destOrd="0" parTransId="{A1BD881C-5072-42DA-A898-46AA44FA83B0}" sibTransId="{5C7682F6-9154-44E4-B905-0D723DD950CF}"/>
    <dgm:cxn modelId="{6D6AC176-1A85-4522-B9E3-5B2A5B47DB6D}" type="presOf" srcId="{6EDB3754-A8B3-4BCF-A94C-4228653AFF08}" destId="{B02E2CBC-3322-4337-BB7C-2C64DC187051}" srcOrd="0" destOrd="0" presId="urn:microsoft.com/office/officeart/2005/8/layout/vList4"/>
    <dgm:cxn modelId="{0F3BA157-9F5A-43DB-B0BA-078C6554625A}" type="presOf" srcId="{F52BD588-C666-434F-9F71-3192B11E2F19}" destId="{0D6B7C4B-CD3D-4DDD-8848-8D4712DB5FC6}" srcOrd="1" destOrd="0" presId="urn:microsoft.com/office/officeart/2005/8/layout/vList4"/>
    <dgm:cxn modelId="{214FA79C-7BEE-4533-A46C-BAA47052EA70}" srcId="{8BC5FFB8-87E0-40BB-8995-56D46A6FD33A}" destId="{F52BD588-C666-434F-9F71-3192B11E2F19}" srcOrd="0" destOrd="0" parTransId="{5B96D039-B606-428B-B770-9F9A894685F4}" sibTransId="{B8F14191-CDE0-483B-A959-A1E69919947A}"/>
    <dgm:cxn modelId="{FDDFD6B0-F994-4FC9-AFB4-05CA71CE43D5}" type="presOf" srcId="{8BC5FFB8-87E0-40BB-8995-56D46A6FD33A}" destId="{3E9AF865-C2D9-48CB-815E-4D8CF0BC287B}" srcOrd="0" destOrd="0" presId="urn:microsoft.com/office/officeart/2005/8/layout/vList4"/>
    <dgm:cxn modelId="{3BAD13B3-AE91-4F03-9DC6-AC3E07945D08}" srcId="{8BC5FFB8-87E0-40BB-8995-56D46A6FD33A}" destId="{6EDB3754-A8B3-4BCF-A94C-4228653AFF08}" srcOrd="1" destOrd="0" parTransId="{4FFFD06C-453B-420F-9057-8116FCF9A7CA}" sibTransId="{F6F45872-7574-4252-9DFE-DB7C44689FC0}"/>
    <dgm:cxn modelId="{E5A787F4-53AA-4849-90D1-39124F37960B}" type="presParOf" srcId="{3E9AF865-C2D9-48CB-815E-4D8CF0BC287B}" destId="{3368DE80-C9C2-4D46-8506-513F3E3D14EC}" srcOrd="0" destOrd="0" presId="urn:microsoft.com/office/officeart/2005/8/layout/vList4"/>
    <dgm:cxn modelId="{CC774206-226D-4213-993B-40D4BAA9D729}" type="presParOf" srcId="{3368DE80-C9C2-4D46-8506-513F3E3D14EC}" destId="{428030FC-4ACB-4F4F-9687-2848E78D51A3}" srcOrd="0" destOrd="0" presId="urn:microsoft.com/office/officeart/2005/8/layout/vList4"/>
    <dgm:cxn modelId="{E3300EA9-8E13-4718-944B-F14AB6938BD2}" type="presParOf" srcId="{3368DE80-C9C2-4D46-8506-513F3E3D14EC}" destId="{D74B71FF-B65D-4553-A3E7-1A343D68DA0D}" srcOrd="1" destOrd="0" presId="urn:microsoft.com/office/officeart/2005/8/layout/vList4"/>
    <dgm:cxn modelId="{E2867E3A-1C22-4CB9-AAAA-FE2E6E575B82}" type="presParOf" srcId="{3368DE80-C9C2-4D46-8506-513F3E3D14EC}" destId="{0D6B7C4B-CD3D-4DDD-8848-8D4712DB5FC6}" srcOrd="2" destOrd="0" presId="urn:microsoft.com/office/officeart/2005/8/layout/vList4"/>
    <dgm:cxn modelId="{A01F026A-450C-4B43-A0EA-8DA5CFFCB02D}" type="presParOf" srcId="{3E9AF865-C2D9-48CB-815E-4D8CF0BC287B}" destId="{7CC79DEF-EDA6-4C33-B407-08A9BD46ACAD}" srcOrd="1" destOrd="0" presId="urn:microsoft.com/office/officeart/2005/8/layout/vList4"/>
    <dgm:cxn modelId="{C5B27594-B043-47F6-BF95-2470144B7C1C}" type="presParOf" srcId="{3E9AF865-C2D9-48CB-815E-4D8CF0BC287B}" destId="{B23C6C2D-59E2-4325-BCC8-648D0494323C}" srcOrd="2" destOrd="0" presId="urn:microsoft.com/office/officeart/2005/8/layout/vList4"/>
    <dgm:cxn modelId="{F02F18FF-C81B-407C-B6F6-4CC3638280EF}" type="presParOf" srcId="{B23C6C2D-59E2-4325-BCC8-648D0494323C}" destId="{B02E2CBC-3322-4337-BB7C-2C64DC187051}" srcOrd="0" destOrd="0" presId="urn:microsoft.com/office/officeart/2005/8/layout/vList4"/>
    <dgm:cxn modelId="{9519C097-080A-4D65-8889-2A29FAEB81CE}" type="presParOf" srcId="{B23C6C2D-59E2-4325-BCC8-648D0494323C}" destId="{91100D5B-D4D3-484E-B33A-9CD3CAA3B808}" srcOrd="1" destOrd="0" presId="urn:microsoft.com/office/officeart/2005/8/layout/vList4"/>
    <dgm:cxn modelId="{0C84D51D-9A3C-43FA-82E5-4DAF2CC816DB}" type="presParOf" srcId="{B23C6C2D-59E2-4325-BCC8-648D0494323C}" destId="{F5499521-F1E0-4435-9BAC-12CB55752496}" srcOrd="2" destOrd="0" presId="urn:microsoft.com/office/officeart/2005/8/layout/vList4"/>
    <dgm:cxn modelId="{5018B216-0040-4C5F-AF53-CB0621A390D9}" type="presParOf" srcId="{3E9AF865-C2D9-48CB-815E-4D8CF0BC287B}" destId="{56543C89-FDE9-477F-B6A4-DE87C70163B1}" srcOrd="3" destOrd="0" presId="urn:microsoft.com/office/officeart/2005/8/layout/vList4"/>
    <dgm:cxn modelId="{C7F845F3-ACD3-43AF-9F7F-79D646E7678F}" type="presParOf" srcId="{3E9AF865-C2D9-48CB-815E-4D8CF0BC287B}" destId="{8C2E07A4-D39F-4D6D-9C14-1FF85CF36D52}" srcOrd="4" destOrd="0" presId="urn:microsoft.com/office/officeart/2005/8/layout/vList4"/>
    <dgm:cxn modelId="{C1127AF2-175B-440E-B050-6639EB05EAD1}" type="presParOf" srcId="{8C2E07A4-D39F-4D6D-9C14-1FF85CF36D52}" destId="{12C121AE-EAA1-4D0F-8E9C-E6F92F29B00A}" srcOrd="0" destOrd="0" presId="urn:microsoft.com/office/officeart/2005/8/layout/vList4"/>
    <dgm:cxn modelId="{7954CE4C-E9E5-4E77-A704-3381F6C5BA20}" type="presParOf" srcId="{8C2E07A4-D39F-4D6D-9C14-1FF85CF36D52}" destId="{66473D00-2691-45D5-A38A-95E8731CAB69}" srcOrd="1" destOrd="0" presId="urn:microsoft.com/office/officeart/2005/8/layout/vList4"/>
    <dgm:cxn modelId="{8EEAC216-4C2F-428C-B61A-64A0752D11AD}" type="presParOf" srcId="{8C2E07A4-D39F-4D6D-9C14-1FF85CF36D52}" destId="{D4FD79DD-039A-4018-91C0-4161BCC7FF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5FFB8-87E0-40BB-8995-56D46A6FD3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52BD588-C666-434F-9F71-3192B11E2F19}">
      <dgm:prSet phldrT="[Texte]" custT="1"/>
      <dgm:spPr/>
      <dgm:t>
        <a:bodyPr/>
        <a:lstStyle/>
        <a:p>
          <a:r>
            <a:rPr lang="fr-BE" sz="2800" dirty="0"/>
            <a:t>Contacts récents 8,3%</a:t>
          </a:r>
        </a:p>
      </dgm:t>
    </dgm:pt>
    <dgm:pt modelId="{5B96D039-B606-428B-B770-9F9A894685F4}" type="parTrans" cxnId="{214FA79C-7BEE-4533-A46C-BAA47052EA70}">
      <dgm:prSet/>
      <dgm:spPr/>
      <dgm:t>
        <a:bodyPr/>
        <a:lstStyle/>
        <a:p>
          <a:endParaRPr lang="fr-BE"/>
        </a:p>
      </dgm:t>
    </dgm:pt>
    <dgm:pt modelId="{B8F14191-CDE0-483B-A959-A1E69919947A}" type="sibTrans" cxnId="{214FA79C-7BEE-4533-A46C-BAA47052EA70}">
      <dgm:prSet/>
      <dgm:spPr/>
      <dgm:t>
        <a:bodyPr/>
        <a:lstStyle/>
        <a:p>
          <a:endParaRPr lang="fr-BE"/>
        </a:p>
      </dgm:t>
    </dgm:pt>
    <dgm:pt modelId="{6EDB3754-A8B3-4BCF-A94C-4228653AFF08}">
      <dgm:prSet phldrT="[Texte]" custT="1"/>
      <dgm:spPr/>
      <dgm:t>
        <a:bodyPr/>
        <a:lstStyle/>
        <a:p>
          <a:r>
            <a:rPr lang="fr-BE" sz="2800" dirty="0"/>
            <a:t>Prisonniers – 0,7%</a:t>
          </a:r>
        </a:p>
      </dgm:t>
    </dgm:pt>
    <dgm:pt modelId="{4FFFD06C-453B-420F-9057-8116FCF9A7CA}" type="parTrans" cxnId="{3BAD13B3-AE91-4F03-9DC6-AC3E07945D08}">
      <dgm:prSet/>
      <dgm:spPr/>
      <dgm:t>
        <a:bodyPr/>
        <a:lstStyle/>
        <a:p>
          <a:endParaRPr lang="fr-BE"/>
        </a:p>
      </dgm:t>
    </dgm:pt>
    <dgm:pt modelId="{F6F45872-7574-4252-9DFE-DB7C44689FC0}" type="sibTrans" cxnId="{3BAD13B3-AE91-4F03-9DC6-AC3E07945D08}">
      <dgm:prSet/>
      <dgm:spPr/>
      <dgm:t>
        <a:bodyPr/>
        <a:lstStyle/>
        <a:p>
          <a:endParaRPr lang="fr-BE"/>
        </a:p>
      </dgm:t>
    </dgm:pt>
    <dgm:pt modelId="{FD17A676-7860-4F3F-B2DE-92EFD57CCED1}">
      <dgm:prSet phldrT="[Texte]" custT="1"/>
      <dgm:spPr/>
      <dgm:t>
        <a:bodyPr/>
        <a:lstStyle/>
        <a:p>
          <a:r>
            <a:rPr lang="fr-BE" sz="2800" b="1" dirty="0"/>
            <a:t>Personnel médico-social  2,1%</a:t>
          </a:r>
        </a:p>
      </dgm:t>
    </dgm:pt>
    <dgm:pt modelId="{3EAF8216-A752-4F71-8FED-0F774A2E17F3}" type="parTrans" cxnId="{B4D5B1FD-9523-4943-9FAE-6F9E1DCA6D9F}">
      <dgm:prSet/>
      <dgm:spPr/>
      <dgm:t>
        <a:bodyPr/>
        <a:lstStyle/>
        <a:p>
          <a:endParaRPr lang="fr-BE"/>
        </a:p>
      </dgm:t>
    </dgm:pt>
    <dgm:pt modelId="{4D00CAFF-465B-422E-85A1-C96D64E16D4B}" type="sibTrans" cxnId="{B4D5B1FD-9523-4943-9FAE-6F9E1DCA6D9F}">
      <dgm:prSet/>
      <dgm:spPr/>
      <dgm:t>
        <a:bodyPr/>
        <a:lstStyle/>
        <a:p>
          <a:endParaRPr lang="fr-BE"/>
        </a:p>
      </dgm:t>
    </dgm:pt>
    <dgm:pt modelId="{3E9AF865-C2D9-48CB-815E-4D8CF0BC287B}" type="pres">
      <dgm:prSet presAssocID="{8BC5FFB8-87E0-40BB-8995-56D46A6FD33A}" presName="linear" presStyleCnt="0">
        <dgm:presLayoutVars>
          <dgm:dir/>
          <dgm:resizeHandles val="exact"/>
        </dgm:presLayoutVars>
      </dgm:prSet>
      <dgm:spPr/>
    </dgm:pt>
    <dgm:pt modelId="{3368DE80-C9C2-4D46-8506-513F3E3D14EC}" type="pres">
      <dgm:prSet presAssocID="{F52BD588-C666-434F-9F71-3192B11E2F19}" presName="comp" presStyleCnt="0"/>
      <dgm:spPr/>
    </dgm:pt>
    <dgm:pt modelId="{428030FC-4ACB-4F4F-9687-2848E78D51A3}" type="pres">
      <dgm:prSet presAssocID="{F52BD588-C666-434F-9F71-3192B11E2F19}" presName="box" presStyleLbl="node1" presStyleIdx="0" presStyleCnt="3" custLinFactNeighborX="-5929" custLinFactNeighborY="3118"/>
      <dgm:spPr/>
    </dgm:pt>
    <dgm:pt modelId="{D74B71FF-B65D-4553-A3E7-1A343D68DA0D}" type="pres">
      <dgm:prSet presAssocID="{F52BD588-C666-434F-9F71-3192B11E2F19}" presName="img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D6B7C4B-CD3D-4DDD-8848-8D4712DB5FC6}" type="pres">
      <dgm:prSet presAssocID="{F52BD588-C666-434F-9F71-3192B11E2F19}" presName="text" presStyleLbl="node1" presStyleIdx="0" presStyleCnt="3">
        <dgm:presLayoutVars>
          <dgm:bulletEnabled val="1"/>
        </dgm:presLayoutVars>
      </dgm:prSet>
      <dgm:spPr/>
    </dgm:pt>
    <dgm:pt modelId="{7CC79DEF-EDA6-4C33-B407-08A9BD46ACAD}" type="pres">
      <dgm:prSet presAssocID="{B8F14191-CDE0-483B-A959-A1E69919947A}" presName="spacer" presStyleCnt="0"/>
      <dgm:spPr/>
    </dgm:pt>
    <dgm:pt modelId="{BC4185E3-BC3F-4548-A454-5A0EADD3CD73}" type="pres">
      <dgm:prSet presAssocID="{FD17A676-7860-4F3F-B2DE-92EFD57CCED1}" presName="comp" presStyleCnt="0"/>
      <dgm:spPr/>
    </dgm:pt>
    <dgm:pt modelId="{56855A2D-AA7D-44ED-ADD9-435169447F1A}" type="pres">
      <dgm:prSet presAssocID="{FD17A676-7860-4F3F-B2DE-92EFD57CCED1}" presName="box" presStyleLbl="node1" presStyleIdx="1" presStyleCnt="3"/>
      <dgm:spPr/>
    </dgm:pt>
    <dgm:pt modelId="{4BFA874E-DC26-46E4-AFE7-35275E3B4166}" type="pres">
      <dgm:prSet presAssocID="{FD17A676-7860-4F3F-B2DE-92EFD57CCED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861711F-BDC4-4DCB-879B-E5D4F87FF611}" type="pres">
      <dgm:prSet presAssocID="{FD17A676-7860-4F3F-B2DE-92EFD57CCED1}" presName="text" presStyleLbl="node1" presStyleIdx="1" presStyleCnt="3">
        <dgm:presLayoutVars>
          <dgm:bulletEnabled val="1"/>
        </dgm:presLayoutVars>
      </dgm:prSet>
      <dgm:spPr/>
    </dgm:pt>
    <dgm:pt modelId="{90C8343C-E37E-4D83-871B-B018445E5741}" type="pres">
      <dgm:prSet presAssocID="{4D00CAFF-465B-422E-85A1-C96D64E16D4B}" presName="spacer" presStyleCnt="0"/>
      <dgm:spPr/>
    </dgm:pt>
    <dgm:pt modelId="{B23C6C2D-59E2-4325-BCC8-648D0494323C}" type="pres">
      <dgm:prSet presAssocID="{6EDB3754-A8B3-4BCF-A94C-4228653AFF08}" presName="comp" presStyleCnt="0"/>
      <dgm:spPr/>
    </dgm:pt>
    <dgm:pt modelId="{B02E2CBC-3322-4337-BB7C-2C64DC187051}" type="pres">
      <dgm:prSet presAssocID="{6EDB3754-A8B3-4BCF-A94C-4228653AFF08}" presName="box" presStyleLbl="node1" presStyleIdx="2" presStyleCnt="3"/>
      <dgm:spPr/>
    </dgm:pt>
    <dgm:pt modelId="{91100D5B-D4D3-484E-B33A-9CD3CAA3B808}" type="pres">
      <dgm:prSet presAssocID="{6EDB3754-A8B3-4BCF-A94C-4228653AFF0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F5499521-F1E0-4435-9BAC-12CB55752496}" type="pres">
      <dgm:prSet presAssocID="{6EDB3754-A8B3-4BCF-A94C-4228653AFF08}" presName="text" presStyleLbl="node1" presStyleIdx="2" presStyleCnt="3">
        <dgm:presLayoutVars>
          <dgm:bulletEnabled val="1"/>
        </dgm:presLayoutVars>
      </dgm:prSet>
      <dgm:spPr/>
    </dgm:pt>
  </dgm:ptLst>
  <dgm:cxnLst>
    <dgm:cxn modelId="{2210BA17-75E7-45D0-9334-BA9468B81505}" type="presOf" srcId="{FD17A676-7860-4F3F-B2DE-92EFD57CCED1}" destId="{56855A2D-AA7D-44ED-ADD9-435169447F1A}" srcOrd="0" destOrd="0" presId="urn:microsoft.com/office/officeart/2005/8/layout/vList4"/>
    <dgm:cxn modelId="{3DBF5934-6DBE-4214-976F-0E1D9E00E949}" type="presOf" srcId="{F52BD588-C666-434F-9F71-3192B11E2F19}" destId="{0D6B7C4B-CD3D-4DDD-8848-8D4712DB5FC6}" srcOrd="1" destOrd="0" presId="urn:microsoft.com/office/officeart/2005/8/layout/vList4"/>
    <dgm:cxn modelId="{DDE3FD35-654A-4F2E-BF88-A8911CED4123}" type="presOf" srcId="{8BC5FFB8-87E0-40BB-8995-56D46A6FD33A}" destId="{3E9AF865-C2D9-48CB-815E-4D8CF0BC287B}" srcOrd="0" destOrd="0" presId="urn:microsoft.com/office/officeart/2005/8/layout/vList4"/>
    <dgm:cxn modelId="{0C7F3554-368C-4FBA-95B3-CF148B85FD77}" type="presOf" srcId="{F52BD588-C666-434F-9F71-3192B11E2F19}" destId="{428030FC-4ACB-4F4F-9687-2848E78D51A3}" srcOrd="0" destOrd="0" presId="urn:microsoft.com/office/officeart/2005/8/layout/vList4"/>
    <dgm:cxn modelId="{97890B55-920D-4ABF-81B6-0B1A9D892355}" type="presOf" srcId="{6EDB3754-A8B3-4BCF-A94C-4228653AFF08}" destId="{B02E2CBC-3322-4337-BB7C-2C64DC187051}" srcOrd="0" destOrd="0" presId="urn:microsoft.com/office/officeart/2005/8/layout/vList4"/>
    <dgm:cxn modelId="{DE09D787-9BB0-49B6-AC7B-B8BAADC21CFD}" type="presOf" srcId="{FD17A676-7860-4F3F-B2DE-92EFD57CCED1}" destId="{5861711F-BDC4-4DCB-879B-E5D4F87FF611}" srcOrd="1" destOrd="0" presId="urn:microsoft.com/office/officeart/2005/8/layout/vList4"/>
    <dgm:cxn modelId="{214FA79C-7BEE-4533-A46C-BAA47052EA70}" srcId="{8BC5FFB8-87E0-40BB-8995-56D46A6FD33A}" destId="{F52BD588-C666-434F-9F71-3192B11E2F19}" srcOrd="0" destOrd="0" parTransId="{5B96D039-B606-428B-B770-9F9A894685F4}" sibTransId="{B8F14191-CDE0-483B-A959-A1E69919947A}"/>
    <dgm:cxn modelId="{25BAEDA5-4D63-4301-872A-4C1D2189B9DA}" type="presOf" srcId="{6EDB3754-A8B3-4BCF-A94C-4228653AFF08}" destId="{F5499521-F1E0-4435-9BAC-12CB55752496}" srcOrd="1" destOrd="0" presId="urn:microsoft.com/office/officeart/2005/8/layout/vList4"/>
    <dgm:cxn modelId="{3BAD13B3-AE91-4F03-9DC6-AC3E07945D08}" srcId="{8BC5FFB8-87E0-40BB-8995-56D46A6FD33A}" destId="{6EDB3754-A8B3-4BCF-A94C-4228653AFF08}" srcOrd="2" destOrd="0" parTransId="{4FFFD06C-453B-420F-9057-8116FCF9A7CA}" sibTransId="{F6F45872-7574-4252-9DFE-DB7C44689FC0}"/>
    <dgm:cxn modelId="{B4D5B1FD-9523-4943-9FAE-6F9E1DCA6D9F}" srcId="{8BC5FFB8-87E0-40BB-8995-56D46A6FD33A}" destId="{FD17A676-7860-4F3F-B2DE-92EFD57CCED1}" srcOrd="1" destOrd="0" parTransId="{3EAF8216-A752-4F71-8FED-0F774A2E17F3}" sibTransId="{4D00CAFF-465B-422E-85A1-C96D64E16D4B}"/>
    <dgm:cxn modelId="{56C5071E-C9DF-49EB-93D1-11BA4CE6B85F}" type="presParOf" srcId="{3E9AF865-C2D9-48CB-815E-4D8CF0BC287B}" destId="{3368DE80-C9C2-4D46-8506-513F3E3D14EC}" srcOrd="0" destOrd="0" presId="urn:microsoft.com/office/officeart/2005/8/layout/vList4"/>
    <dgm:cxn modelId="{E1539C04-A6FB-43AF-B4FF-9D65981FEB6D}" type="presParOf" srcId="{3368DE80-C9C2-4D46-8506-513F3E3D14EC}" destId="{428030FC-4ACB-4F4F-9687-2848E78D51A3}" srcOrd="0" destOrd="0" presId="urn:microsoft.com/office/officeart/2005/8/layout/vList4"/>
    <dgm:cxn modelId="{3BD73748-F706-4758-B2F1-5C843679FFEB}" type="presParOf" srcId="{3368DE80-C9C2-4D46-8506-513F3E3D14EC}" destId="{D74B71FF-B65D-4553-A3E7-1A343D68DA0D}" srcOrd="1" destOrd="0" presId="urn:microsoft.com/office/officeart/2005/8/layout/vList4"/>
    <dgm:cxn modelId="{6090029E-4276-45DA-826E-30AB6C525C01}" type="presParOf" srcId="{3368DE80-C9C2-4D46-8506-513F3E3D14EC}" destId="{0D6B7C4B-CD3D-4DDD-8848-8D4712DB5FC6}" srcOrd="2" destOrd="0" presId="urn:microsoft.com/office/officeart/2005/8/layout/vList4"/>
    <dgm:cxn modelId="{7FF2E844-82F6-4CA2-A9AE-F15F3B75FA7C}" type="presParOf" srcId="{3E9AF865-C2D9-48CB-815E-4D8CF0BC287B}" destId="{7CC79DEF-EDA6-4C33-B407-08A9BD46ACAD}" srcOrd="1" destOrd="0" presId="urn:microsoft.com/office/officeart/2005/8/layout/vList4"/>
    <dgm:cxn modelId="{5ABED64B-B94B-4F3B-BE2B-4E75CFF086A1}" type="presParOf" srcId="{3E9AF865-C2D9-48CB-815E-4D8CF0BC287B}" destId="{BC4185E3-BC3F-4548-A454-5A0EADD3CD73}" srcOrd="2" destOrd="0" presId="urn:microsoft.com/office/officeart/2005/8/layout/vList4"/>
    <dgm:cxn modelId="{38F660AF-E81D-4170-9871-1017099B4F0E}" type="presParOf" srcId="{BC4185E3-BC3F-4548-A454-5A0EADD3CD73}" destId="{56855A2D-AA7D-44ED-ADD9-435169447F1A}" srcOrd="0" destOrd="0" presId="urn:microsoft.com/office/officeart/2005/8/layout/vList4"/>
    <dgm:cxn modelId="{9A1D2230-DB05-4FA5-817C-F678896302C1}" type="presParOf" srcId="{BC4185E3-BC3F-4548-A454-5A0EADD3CD73}" destId="{4BFA874E-DC26-46E4-AFE7-35275E3B4166}" srcOrd="1" destOrd="0" presId="urn:microsoft.com/office/officeart/2005/8/layout/vList4"/>
    <dgm:cxn modelId="{1E831CA0-7F74-43A4-B60E-EC79143DD17B}" type="presParOf" srcId="{BC4185E3-BC3F-4548-A454-5A0EADD3CD73}" destId="{5861711F-BDC4-4DCB-879B-E5D4F87FF611}" srcOrd="2" destOrd="0" presId="urn:microsoft.com/office/officeart/2005/8/layout/vList4"/>
    <dgm:cxn modelId="{F98416C9-5AD1-4766-B643-7E76B4A3DC4C}" type="presParOf" srcId="{3E9AF865-C2D9-48CB-815E-4D8CF0BC287B}" destId="{90C8343C-E37E-4D83-871B-B018445E5741}" srcOrd="3" destOrd="0" presId="urn:microsoft.com/office/officeart/2005/8/layout/vList4"/>
    <dgm:cxn modelId="{1C75B191-4664-41D1-A190-831F6F6B445C}" type="presParOf" srcId="{3E9AF865-C2D9-48CB-815E-4D8CF0BC287B}" destId="{B23C6C2D-59E2-4325-BCC8-648D0494323C}" srcOrd="4" destOrd="0" presId="urn:microsoft.com/office/officeart/2005/8/layout/vList4"/>
    <dgm:cxn modelId="{63B9A0E6-C87F-4DEE-AE36-905C1E2643D0}" type="presParOf" srcId="{B23C6C2D-59E2-4325-BCC8-648D0494323C}" destId="{B02E2CBC-3322-4337-BB7C-2C64DC187051}" srcOrd="0" destOrd="0" presId="urn:microsoft.com/office/officeart/2005/8/layout/vList4"/>
    <dgm:cxn modelId="{672CC2E6-7AF3-4B1E-A093-6FF40482D5DC}" type="presParOf" srcId="{B23C6C2D-59E2-4325-BCC8-648D0494323C}" destId="{91100D5B-D4D3-484E-B33A-9CD3CAA3B808}" srcOrd="1" destOrd="0" presId="urn:microsoft.com/office/officeart/2005/8/layout/vList4"/>
    <dgm:cxn modelId="{E1849A7A-D96E-43B2-94EF-31F15F299B0B}" type="presParOf" srcId="{B23C6C2D-59E2-4325-BCC8-648D0494323C}" destId="{F5499521-F1E0-4435-9BAC-12CB557524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0FC-4ACB-4F4F-9687-2848E78D51A3}">
      <dsp:nvSpPr>
        <dsp:cNvPr id="0" name=""/>
        <dsp:cNvSpPr/>
      </dsp:nvSpPr>
      <dsp:spPr>
        <a:xfrm>
          <a:off x="0" y="0"/>
          <a:ext cx="496351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DPI- 18,5%</a:t>
          </a:r>
        </a:p>
      </dsp:txBody>
      <dsp:txXfrm>
        <a:off x="1128681" y="0"/>
        <a:ext cx="3834828" cy="1359793"/>
      </dsp:txXfrm>
    </dsp:sp>
    <dsp:sp modelId="{D74B71FF-B65D-4553-A3E7-1A343D68DA0D}">
      <dsp:nvSpPr>
        <dsp:cNvPr id="0" name=""/>
        <dsp:cNvSpPr/>
      </dsp:nvSpPr>
      <dsp:spPr>
        <a:xfrm>
          <a:off x="135979" y="135979"/>
          <a:ext cx="992702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E2CBC-3322-4337-BB7C-2C64DC187051}">
      <dsp:nvSpPr>
        <dsp:cNvPr id="0" name=""/>
        <dsp:cNvSpPr/>
      </dsp:nvSpPr>
      <dsp:spPr>
        <a:xfrm>
          <a:off x="0" y="1495772"/>
          <a:ext cx="496351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En situation irrégulière – 8,3%</a:t>
          </a:r>
        </a:p>
      </dsp:txBody>
      <dsp:txXfrm>
        <a:off x="1128681" y="1495772"/>
        <a:ext cx="3834828" cy="1359793"/>
      </dsp:txXfrm>
    </dsp:sp>
    <dsp:sp modelId="{91100D5B-D4D3-484E-B33A-9CD3CAA3B808}">
      <dsp:nvSpPr>
        <dsp:cNvPr id="0" name=""/>
        <dsp:cNvSpPr/>
      </dsp:nvSpPr>
      <dsp:spPr>
        <a:xfrm>
          <a:off x="135979" y="1631751"/>
          <a:ext cx="992702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121AE-EAA1-4D0F-8E9C-E6F92F29B00A}">
      <dsp:nvSpPr>
        <dsp:cNvPr id="0" name=""/>
        <dsp:cNvSpPr/>
      </dsp:nvSpPr>
      <dsp:spPr>
        <a:xfrm>
          <a:off x="0" y="2991544"/>
          <a:ext cx="496351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Sans abri – 7,7%</a:t>
          </a:r>
        </a:p>
      </dsp:txBody>
      <dsp:txXfrm>
        <a:off x="1128681" y="2991544"/>
        <a:ext cx="3834828" cy="1359793"/>
      </dsp:txXfrm>
    </dsp:sp>
    <dsp:sp modelId="{66473D00-2691-45D5-A38A-95E8731CAB69}">
      <dsp:nvSpPr>
        <dsp:cNvPr id="0" name=""/>
        <dsp:cNvSpPr/>
      </dsp:nvSpPr>
      <dsp:spPr>
        <a:xfrm>
          <a:off x="135979" y="3127524"/>
          <a:ext cx="992702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30FC-4ACB-4F4F-9687-2848E78D51A3}">
      <dsp:nvSpPr>
        <dsp:cNvPr id="0" name=""/>
        <dsp:cNvSpPr/>
      </dsp:nvSpPr>
      <dsp:spPr>
        <a:xfrm>
          <a:off x="0" y="42398"/>
          <a:ext cx="496351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Contacts récents 8,3%</a:t>
          </a:r>
        </a:p>
      </dsp:txBody>
      <dsp:txXfrm>
        <a:off x="1128681" y="42398"/>
        <a:ext cx="3834828" cy="1359793"/>
      </dsp:txXfrm>
    </dsp:sp>
    <dsp:sp modelId="{D74B71FF-B65D-4553-A3E7-1A343D68DA0D}">
      <dsp:nvSpPr>
        <dsp:cNvPr id="0" name=""/>
        <dsp:cNvSpPr/>
      </dsp:nvSpPr>
      <dsp:spPr>
        <a:xfrm>
          <a:off x="135979" y="135979"/>
          <a:ext cx="992702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5A2D-AA7D-44ED-ADD9-435169447F1A}">
      <dsp:nvSpPr>
        <dsp:cNvPr id="0" name=""/>
        <dsp:cNvSpPr/>
      </dsp:nvSpPr>
      <dsp:spPr>
        <a:xfrm>
          <a:off x="0" y="1495772"/>
          <a:ext cx="496351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/>
            <a:t>Personnel médico-social  2,1%</a:t>
          </a:r>
        </a:p>
      </dsp:txBody>
      <dsp:txXfrm>
        <a:off x="1128681" y="1495772"/>
        <a:ext cx="3834828" cy="1359793"/>
      </dsp:txXfrm>
    </dsp:sp>
    <dsp:sp modelId="{4BFA874E-DC26-46E4-AFE7-35275E3B4166}">
      <dsp:nvSpPr>
        <dsp:cNvPr id="0" name=""/>
        <dsp:cNvSpPr/>
      </dsp:nvSpPr>
      <dsp:spPr>
        <a:xfrm>
          <a:off x="135979" y="1631751"/>
          <a:ext cx="992702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E2CBC-3322-4337-BB7C-2C64DC187051}">
      <dsp:nvSpPr>
        <dsp:cNvPr id="0" name=""/>
        <dsp:cNvSpPr/>
      </dsp:nvSpPr>
      <dsp:spPr>
        <a:xfrm>
          <a:off x="0" y="2991544"/>
          <a:ext cx="496351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Prisonniers – 0,7%</a:t>
          </a:r>
        </a:p>
      </dsp:txBody>
      <dsp:txXfrm>
        <a:off x="1128681" y="2991544"/>
        <a:ext cx="3834828" cy="1359793"/>
      </dsp:txXfrm>
    </dsp:sp>
    <dsp:sp modelId="{91100D5B-D4D3-484E-B33A-9CD3CAA3B808}">
      <dsp:nvSpPr>
        <dsp:cNvPr id="0" name=""/>
        <dsp:cNvSpPr/>
      </dsp:nvSpPr>
      <dsp:spPr>
        <a:xfrm>
          <a:off x="135979" y="3127524"/>
          <a:ext cx="992702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9AEA-5A9B-4DE3-9EA0-4893530BE430}" type="datetimeFigureOut">
              <a:rPr lang="fr-BE" smtClean="0"/>
              <a:t>13-11-24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35CC9-BC97-4C4B-BE5C-5C7096E47A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933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1F6B156-4469-433C-93BD-E8D1BE219651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40BE7C5-A73C-4BFF-B769-F41691AF895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394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En Belgique : dépistage passif</a:t>
            </a:r>
          </a:p>
          <a:p>
            <a:r>
              <a:rPr lang="fr-BE" dirty="0"/>
              <a:t>Mais pour certains groupes plus exposés, il faut être plus proactif</a:t>
            </a:r>
          </a:p>
          <a:p>
            <a:pPr algn="l">
              <a:spcAft>
                <a:spcPts val="750"/>
              </a:spcAft>
            </a:pPr>
            <a:r>
              <a:rPr lang="fr-FR" b="0" i="0" dirty="0">
                <a:solidFill>
                  <a:srgbClr val="7F7F7F"/>
                </a:solidFill>
                <a:effectLst/>
                <a:latin typeface="Helvetica Neue"/>
              </a:rPr>
              <a:t>L’infection tuberculeuse latente et la tuberculose-maladie font partie des maladies professionnelles lorsqu’elles touchent  le personnel de soins. Depuis 2013, cette reconnaissance a été étendue  au personnel en  contact avec les groupes à risque.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39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Prsion</a:t>
            </a:r>
            <a:r>
              <a:rPr lang="fr-BE" dirty="0"/>
              <a:t> de Lantin pas de </a:t>
            </a:r>
            <a:r>
              <a:rPr lang="fr-BE" dirty="0" err="1"/>
              <a:t>loacl</a:t>
            </a:r>
            <a:r>
              <a:rPr lang="fr-BE" dirty="0"/>
              <a:t> à pression négative </a:t>
            </a:r>
          </a:p>
          <a:p>
            <a:r>
              <a:rPr lang="fr-BE">
                <a:sym typeface="Wingdings" panose="05000000000000000000" pitchFamily="2" charset="2"/>
              </a:rPr>
              <a:t> TRANSFERT VERS SAINT GILLES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36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L’évaluation </a:t>
            </a:r>
            <a:r>
              <a:rPr lang="fr-BE" i="1" dirty="0"/>
              <a:t>initiale</a:t>
            </a:r>
            <a:r>
              <a:rPr lang="fr-BE" dirty="0"/>
              <a:t> du risque de contamination  pour le travailleur (au sens large) dépend de l’analyse collective du risque et des données individuelles spécifiques à la fonction, au poste de travail et au travailleur lui-même.</a:t>
            </a:r>
          </a:p>
          <a:p>
            <a:pPr>
              <a:defRPr/>
            </a:pPr>
            <a:endParaRPr lang="fr-BE" dirty="0"/>
          </a:p>
          <a:p>
            <a:pPr defTabSz="904702"/>
            <a:r>
              <a:rPr lang="fr-BE" dirty="0"/>
              <a:t>Législation sur responsabilité, gestion dynamique du risque, plan global de prévention (loi 4/8/1996, AR 27/3/1998 et AR 23/5/2003)</a:t>
            </a:r>
          </a:p>
          <a:p>
            <a:pPr eaLnBrk="1" hangingPunct="1">
              <a:spcBef>
                <a:spcPct val="0"/>
              </a:spcBef>
            </a:pPr>
            <a:endParaRPr lang="en-US" altLang="fr-FR" dirty="0"/>
          </a:p>
          <a:p>
            <a:pPr eaLnBrk="1" hangingPunct="1">
              <a:spcBef>
                <a:spcPct val="0"/>
              </a:spcBef>
            </a:pPr>
            <a:endParaRPr lang="en-US" altLang="fr-FR" dirty="0"/>
          </a:p>
          <a:p>
            <a:pPr eaLnBrk="1" hangingPunct="1">
              <a:spcBef>
                <a:spcPct val="0"/>
              </a:spcBef>
            </a:pPr>
            <a:r>
              <a:rPr lang="en-US" altLang="fr-FR" dirty="0"/>
              <a:t>Sur base de evaluation </a:t>
            </a:r>
            <a:r>
              <a:rPr lang="en-US" altLang="fr-FR" dirty="0" err="1"/>
              <a:t>initiale</a:t>
            </a:r>
            <a:r>
              <a:rPr lang="en-US" altLang="fr-FR" dirty="0"/>
              <a:t>, </a:t>
            </a:r>
            <a:r>
              <a:rPr lang="en-US" altLang="fr-FR" dirty="0" err="1"/>
              <a:t>une</a:t>
            </a:r>
            <a:r>
              <a:rPr lang="en-US" altLang="fr-FR" dirty="0"/>
              <a:t> classification </a:t>
            </a:r>
            <a:r>
              <a:rPr lang="en-US" altLang="fr-FR" dirty="0" err="1"/>
              <a:t>est</a:t>
            </a:r>
            <a:r>
              <a:rPr lang="en-US" altLang="fr-FR" dirty="0"/>
              <a:t> </a:t>
            </a:r>
            <a:r>
              <a:rPr lang="en-US" altLang="fr-FR" dirty="0" err="1"/>
              <a:t>faite</a:t>
            </a:r>
            <a:r>
              <a:rPr lang="en-US" altLang="fr-FR" dirty="0"/>
              <a:t> et </a:t>
            </a:r>
            <a:r>
              <a:rPr lang="en-US" altLang="fr-FR" dirty="0" err="1"/>
              <a:t>s’en</a:t>
            </a:r>
            <a:r>
              <a:rPr lang="en-US" altLang="fr-FR" dirty="0"/>
              <a:t> suit des </a:t>
            </a:r>
            <a:r>
              <a:rPr lang="en-US" altLang="fr-FR" dirty="0" err="1"/>
              <a:t>recommandations</a:t>
            </a:r>
            <a:r>
              <a:rPr lang="en-US" altLang="fr-FR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dirty="0"/>
              <a:t>2x/</a:t>
            </a:r>
            <a:r>
              <a:rPr lang="en-US" altLang="fr-FR" dirty="0" err="1"/>
              <a:t>ans</a:t>
            </a:r>
            <a:r>
              <a:rPr lang="en-US" altLang="fr-FR" dirty="0"/>
              <a:t> </a:t>
            </a:r>
            <a:r>
              <a:rPr lang="en-US" altLang="fr-FR" dirty="0">
                <a:sym typeface="Wingdings" panose="05000000000000000000" pitchFamily="2" charset="2"/>
              </a:rPr>
              <a:t> Pas de </a:t>
            </a:r>
            <a:r>
              <a:rPr lang="en-US" altLang="fr-FR" dirty="0" err="1">
                <a:sym typeface="Wingdings" panose="05000000000000000000" pitchFamily="2" charset="2"/>
              </a:rPr>
              <a:t>depistage</a:t>
            </a:r>
            <a:r>
              <a:rPr lang="en-US" altLang="fr-FR" dirty="0">
                <a:sym typeface="Wingdings" panose="05000000000000000000" pitchFamily="2" charset="2"/>
              </a:rPr>
              <a:t> des contacts: prison/CA  </a:t>
            </a:r>
          </a:p>
          <a:p>
            <a:pPr eaLnBrk="1" hangingPunct="1">
              <a:spcBef>
                <a:spcPct val="0"/>
              </a:spcBef>
            </a:pPr>
            <a:r>
              <a:rPr lang="en-US" altLang="fr-FR" dirty="0">
                <a:sym typeface="Wingdings" panose="05000000000000000000" pitchFamily="2" charset="2"/>
              </a:rPr>
              <a:t>1x/an  </a:t>
            </a:r>
            <a:r>
              <a:rPr lang="en-US" altLang="fr-FR" dirty="0" err="1">
                <a:sym typeface="Wingdings" panose="05000000000000000000" pitchFamily="2" charset="2"/>
              </a:rPr>
              <a:t>Dépistage</a:t>
            </a:r>
            <a:r>
              <a:rPr lang="en-US" altLang="fr-FR" dirty="0">
                <a:sym typeface="Wingdings" panose="05000000000000000000" pitchFamily="2" charset="2"/>
              </a:rPr>
              <a:t> des contacts : </a:t>
            </a:r>
            <a:r>
              <a:rPr lang="en-US" altLang="fr-FR" dirty="0" err="1">
                <a:sym typeface="Wingdings" panose="05000000000000000000" pitchFamily="2" charset="2"/>
              </a:rPr>
              <a:t>travailleur</a:t>
            </a:r>
            <a:r>
              <a:rPr lang="en-US" altLang="fr-FR" dirty="0">
                <a:sym typeface="Wingdings" panose="05000000000000000000" pitchFamily="2" charset="2"/>
              </a:rPr>
              <a:t> </a:t>
            </a:r>
            <a:r>
              <a:rPr lang="en-US" altLang="fr-FR" dirty="0" err="1">
                <a:sym typeface="Wingdings" panose="05000000000000000000" pitchFamily="2" charset="2"/>
              </a:rPr>
              <a:t>sociaux</a:t>
            </a:r>
            <a:r>
              <a:rPr lang="en-US" altLang="fr-FR" dirty="0">
                <a:sym typeface="Wingdings" panose="05000000000000000000" pitchFamily="2" charset="2"/>
              </a:rPr>
              <a:t>, service </a:t>
            </a:r>
            <a:r>
              <a:rPr lang="en-US" altLang="fr-FR" dirty="0" err="1">
                <a:sym typeface="Wingdings" panose="05000000000000000000" pitchFamily="2" charset="2"/>
              </a:rPr>
              <a:t>hospitalier</a:t>
            </a:r>
            <a:endParaRPr lang="en-US" altLang="fr-FR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fr-FR" dirty="0" err="1">
                <a:sym typeface="Wingdings" panose="05000000000000000000" pitchFamily="2" charset="2"/>
              </a:rPr>
              <a:t>Individuel</a:t>
            </a:r>
            <a:r>
              <a:rPr lang="en-US" altLang="fr-FR" dirty="0">
                <a:sym typeface="Wingdings" panose="05000000000000000000" pitchFamily="2" charset="2"/>
              </a:rPr>
              <a:t>  Surveillance </a:t>
            </a:r>
            <a:r>
              <a:rPr lang="en-US" altLang="fr-FR" dirty="0" err="1">
                <a:sym typeface="Wingdings" panose="05000000000000000000" pitchFamily="2" charset="2"/>
              </a:rPr>
              <a:t>particulière</a:t>
            </a:r>
            <a:r>
              <a:rPr lang="en-US" altLang="fr-FR" dirty="0">
                <a:sym typeface="Wingdings" panose="05000000000000000000" pitchFamily="2" charset="2"/>
              </a:rPr>
              <a:t>. </a:t>
            </a:r>
            <a:endParaRPr lang="en-US" altLang="fr-FR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358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Dépistage systématique</a:t>
            </a:r>
          </a:p>
          <a:p>
            <a:r>
              <a:rPr lang="fr-BE" dirty="0"/>
              <a:t>Cas par cas</a:t>
            </a:r>
          </a:p>
          <a:p>
            <a:r>
              <a:rPr lang="fr-BE" dirty="0"/>
              <a:t>Evaluation plus </a:t>
            </a:r>
            <a:r>
              <a:rPr lang="fr-BE" dirty="0" err="1"/>
              <a:t>spéc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suivant la population, </a:t>
            </a:r>
          </a:p>
          <a:p>
            <a:r>
              <a:rPr lang="fr-BE" b="1" dirty="0">
                <a:sym typeface="Wingdings" panose="05000000000000000000" pitchFamily="2" charset="2"/>
              </a:rPr>
              <a:t>Evaluation entre l’employeur et la </a:t>
            </a:r>
            <a:r>
              <a:rPr lang="fr-BE" b="1" dirty="0" err="1">
                <a:sym typeface="Wingdings" panose="05000000000000000000" pitchFamily="2" charset="2"/>
              </a:rPr>
              <a:t>med</a:t>
            </a:r>
            <a:r>
              <a:rPr lang="fr-BE" b="1" dirty="0">
                <a:sym typeface="Wingdings" panose="05000000000000000000" pitchFamily="2" charset="2"/>
              </a:rPr>
              <a:t> du travail</a:t>
            </a:r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9370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F44FF88D-4BD4-44C0-8F38-C0914ADDCF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ce réservé des commentaires 2">
            <a:extLst>
              <a:ext uri="{FF2B5EF4-FFF2-40B4-BE49-F238E27FC236}">
                <a16:creationId xmlns:a16="http://schemas.microsoft.com/office/drawing/2014/main" id="{0D0D42DB-F4D4-46FC-909F-7BBD85C489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BE" dirty="0" err="1"/>
              <a:t>antiTNF</a:t>
            </a:r>
            <a:r>
              <a:rPr lang="fr-BE" dirty="0"/>
              <a:t> </a:t>
            </a:r>
          </a:p>
          <a:p>
            <a:pPr>
              <a:defRPr/>
            </a:pPr>
            <a:r>
              <a:rPr lang="fr-BE" b="1" dirty="0"/>
              <a:t>TCT  : recommandé </a:t>
            </a:r>
          </a:p>
          <a:p>
            <a:pPr lvl="1">
              <a:defRPr/>
            </a:pPr>
            <a:r>
              <a:rPr lang="fr-BE" dirty="0"/>
              <a:t>Seuil de positivité = 18 mm (10 mm si risque individuel )</a:t>
            </a:r>
          </a:p>
          <a:p>
            <a:pPr lvl="1">
              <a:defRPr/>
            </a:pPr>
            <a:r>
              <a:rPr lang="fr-BE" dirty="0"/>
              <a:t>Douteux = 10-18 mm </a:t>
            </a:r>
            <a:r>
              <a:rPr lang="fr-BE" dirty="0">
                <a:sym typeface="Wingdings" panose="05000000000000000000" pitchFamily="2" charset="2"/>
              </a:rPr>
              <a:t> refaire TCT  </a:t>
            </a:r>
            <a:r>
              <a:rPr lang="fr-BE" dirty="0">
                <a:solidFill>
                  <a:srgbClr val="FF0000"/>
                </a:solidFill>
                <a:sym typeface="Wingdings" panose="05000000000000000000" pitchFamily="2" charset="2"/>
              </a:rPr>
              <a:t>(IGRA??)</a:t>
            </a:r>
            <a:endParaRPr lang="fr-BE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fr-BE" dirty="0"/>
              <a:t>Si TCT - : envisageable de refaire TCT (</a:t>
            </a:r>
            <a:r>
              <a:rPr lang="fr-BE" dirty="0" err="1"/>
              <a:t>boosting</a:t>
            </a:r>
            <a:r>
              <a:rPr lang="fr-BE" dirty="0"/>
              <a:t>) 2 semaines plus tard pour limiter les faux négatifs </a:t>
            </a:r>
          </a:p>
          <a:p>
            <a:pPr>
              <a:defRPr/>
            </a:pPr>
            <a:r>
              <a:rPr lang="fr-BE" b="1" dirty="0"/>
              <a:t>TCT + </a:t>
            </a:r>
            <a:r>
              <a:rPr lang="fr-BE" b="1" dirty="0">
                <a:sym typeface="Wingdings" pitchFamily="2" charset="2"/>
              </a:rPr>
              <a:t></a:t>
            </a:r>
            <a:r>
              <a:rPr lang="fr-BE" b="1" dirty="0"/>
              <a:t> IGRA (2 </a:t>
            </a:r>
            <a:r>
              <a:rPr lang="fr-BE" b="1" dirty="0" err="1"/>
              <a:t>steps</a:t>
            </a:r>
            <a:r>
              <a:rPr lang="fr-BE" b="1" dirty="0"/>
              <a:t>) </a:t>
            </a:r>
            <a:r>
              <a:rPr lang="fr-BE" u="sng" dirty="0"/>
              <a:t>si BCG</a:t>
            </a:r>
            <a:r>
              <a:rPr lang="fr-BE" dirty="0"/>
              <a:t> : </a:t>
            </a:r>
            <a:r>
              <a:rPr lang="fr-BE" b="1" dirty="0"/>
              <a:t>envisageable </a:t>
            </a:r>
            <a:r>
              <a:rPr lang="fr-BE" dirty="0"/>
              <a:t>pour</a:t>
            </a:r>
            <a:r>
              <a:rPr lang="fr-BE" b="1" dirty="0"/>
              <a:t> </a:t>
            </a:r>
            <a:r>
              <a:rPr lang="fr-BE" dirty="0"/>
              <a:t> limiter les faux positifs </a:t>
            </a:r>
          </a:p>
          <a:p>
            <a:pPr>
              <a:defRPr/>
            </a:pPr>
            <a:r>
              <a:rPr lang="fr-FR" dirty="0"/>
              <a:t>IGRA seul ? </a:t>
            </a:r>
            <a:r>
              <a:rPr lang="fr-FR" b="1" dirty="0"/>
              <a:t>NON</a:t>
            </a:r>
            <a:r>
              <a:rPr lang="fr-FR" dirty="0"/>
              <a:t> si dépistage périodique envisagé </a:t>
            </a:r>
            <a:endParaRPr lang="fr-BE" dirty="0"/>
          </a:p>
          <a:p>
            <a:pPr marL="315704" lvl="1" indent="-315704">
              <a:spcBef>
                <a:spcPts val="692"/>
              </a:spcBef>
              <a:buClr>
                <a:schemeClr val="accent2"/>
              </a:buClr>
              <a:buSzPct val="60000"/>
              <a:buFont typeface="Wingdings" pitchFamily="2" charset="2"/>
              <a:buChar char="à"/>
              <a:defRPr/>
            </a:pPr>
            <a:r>
              <a:rPr lang="fr-BE" i="1" dirty="0"/>
              <a:t>Si pas antécédents : Infection récente versus infection ancienne ?  : indication du traitement si pas de facteurs de risque de TBC ? </a:t>
            </a:r>
          </a:p>
          <a:p>
            <a:pPr marL="315704" lvl="1" indent="-315704">
              <a:spcBef>
                <a:spcPts val="692"/>
              </a:spcBef>
              <a:buClr>
                <a:schemeClr val="accent2"/>
              </a:buClr>
              <a:buSzPct val="60000"/>
              <a:buFont typeface="Wingdings" pitchFamily="2" charset="2"/>
              <a:buChar char="à"/>
              <a:defRPr/>
            </a:pPr>
            <a:endParaRPr lang="fr-FR" i="1" dirty="0"/>
          </a:p>
          <a:p>
            <a:pPr marL="315704" lvl="1" indent="-315704">
              <a:spcBef>
                <a:spcPts val="692"/>
              </a:spcBef>
              <a:buClr>
                <a:schemeClr val="accent2"/>
              </a:buClr>
              <a:buSzPct val="60000"/>
              <a:buFont typeface="Wingdings" pitchFamily="2" charset="2"/>
              <a:buChar char="à"/>
              <a:defRPr/>
            </a:pPr>
            <a:r>
              <a:rPr lang="fr-FR" i="1" dirty="0"/>
              <a:t>VPP TST basse si </a:t>
            </a:r>
            <a:r>
              <a:rPr lang="fr-FR" i="1" dirty="0" err="1"/>
              <a:t>prévalance</a:t>
            </a:r>
            <a:r>
              <a:rPr lang="fr-FR" i="1" dirty="0"/>
              <a:t> infection basse ( ex pas  de risque particulier) -- &gt; pour éviter les faux </a:t>
            </a:r>
            <a:r>
              <a:rPr lang="fr-FR" i="1" dirty="0" err="1"/>
              <a:t>psositifs</a:t>
            </a:r>
            <a:r>
              <a:rPr lang="fr-FR" i="1" dirty="0"/>
              <a:t> on augmente la spécificité en augment le </a:t>
            </a:r>
            <a:r>
              <a:rPr lang="fr-FR" i="1" dirty="0" err="1"/>
              <a:t>cutt</a:t>
            </a:r>
            <a:r>
              <a:rPr lang="fr-FR" i="1" dirty="0"/>
              <a:t> off</a:t>
            </a:r>
            <a:endParaRPr lang="fr-BE" dirty="0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3502E177-D122-4519-8846-29E8E97F4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70" indent="-2827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878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229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580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931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0282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2633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985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3AF2C1-38F2-49CF-92FC-0FE23532B68C}" type="slidenum">
              <a:rPr lang="fr-BE" altLang="fr-FR"/>
              <a:pPr/>
              <a:t>25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>
            <a:extLst>
              <a:ext uri="{FF2B5EF4-FFF2-40B4-BE49-F238E27FC236}">
                <a16:creationId xmlns:a16="http://schemas.microsoft.com/office/drawing/2014/main" id="{51DC2960-C13D-4CE7-BAC4-5F5B7CDAE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Espace réservé des commentaires 2">
            <a:extLst>
              <a:ext uri="{FF2B5EF4-FFF2-40B4-BE49-F238E27FC236}">
                <a16:creationId xmlns:a16="http://schemas.microsoft.com/office/drawing/2014/main" id="{E545C9A8-D74B-4BA1-88E7-2930D1D78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BE" b="1" dirty="0"/>
              <a:t>TCT : recommandé si TCT embauche – (douteux ? )</a:t>
            </a:r>
          </a:p>
          <a:p>
            <a:pPr lvl="1">
              <a:defRPr/>
            </a:pPr>
            <a:r>
              <a:rPr lang="fr-BE" dirty="0"/>
              <a:t>Seuil de positivité =  10 mm </a:t>
            </a:r>
          </a:p>
          <a:p>
            <a:pPr lvl="1">
              <a:defRPr/>
            </a:pPr>
            <a:r>
              <a:rPr lang="fr-BE" dirty="0"/>
              <a:t>Mise en évidence de virages: Est-ce bien un virage quand résultat dans les limites de positivité ? </a:t>
            </a:r>
          </a:p>
          <a:p>
            <a:pPr lvl="1">
              <a:defRPr/>
            </a:pPr>
            <a:r>
              <a:rPr lang="fr-FR" dirty="0"/>
              <a:t>Douteux : ??</a:t>
            </a:r>
            <a:endParaRPr lang="fr-BE" dirty="0"/>
          </a:p>
          <a:p>
            <a:pPr lvl="1">
              <a:defRPr/>
            </a:pPr>
            <a:r>
              <a:rPr lang="fr-BE" dirty="0"/>
              <a:t>Fluctuations possibles (significations ? ) </a:t>
            </a:r>
          </a:p>
          <a:p>
            <a:pPr>
              <a:defRPr/>
            </a:pPr>
            <a:r>
              <a:rPr lang="fr-BE" b="1" dirty="0"/>
              <a:t>Pas IGRA en série </a:t>
            </a:r>
            <a:r>
              <a:rPr lang="fr-BE" dirty="0"/>
              <a:t>:  même si IGRA négatif à l’embauche </a:t>
            </a:r>
          </a:p>
          <a:p>
            <a:pPr lvl="1">
              <a:defRPr/>
            </a:pPr>
            <a:r>
              <a:rPr lang="fr-BE" dirty="0"/>
              <a:t>(conversions /réversions dont la signification n’est pas connue : problème de </a:t>
            </a:r>
            <a:r>
              <a:rPr lang="fr-BE" dirty="0" err="1"/>
              <a:t>cut</a:t>
            </a:r>
            <a:r>
              <a:rPr lang="fr-BE" dirty="0"/>
              <a:t> off QTF seuil 35 </a:t>
            </a:r>
            <a:r>
              <a:rPr lang="fr-BE" dirty="0" err="1"/>
              <a:t>ug</a:t>
            </a:r>
            <a:r>
              <a:rPr lang="fr-BE" dirty="0"/>
              <a:t>/ml ?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r>
              <a:rPr lang="fr-FR" i="1" dirty="0"/>
              <a:t>En principe : infection récente : indication de traitement </a:t>
            </a:r>
          </a:p>
          <a:p>
            <a:pPr lvl="1">
              <a:buFont typeface="Wingdings" panose="05000000000000000000" pitchFamily="2" charset="2"/>
              <a:buChar char="à"/>
              <a:defRPr/>
            </a:pPr>
            <a:endParaRPr lang="fr-FR" i="1" dirty="0"/>
          </a:p>
          <a:p>
            <a:pPr eaLnBrk="1" hangingPunct="1">
              <a:defRPr/>
            </a:pPr>
            <a:r>
              <a:rPr lang="fr-BE" dirty="0"/>
              <a:t>Correspond à une infection récente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BE" dirty="0"/>
              <a:t> </a:t>
            </a:r>
          </a:p>
          <a:p>
            <a:pPr eaLnBrk="1" hangingPunct="1">
              <a:defRPr/>
            </a:pPr>
            <a:r>
              <a:rPr lang="fr-BE" dirty="0"/>
              <a:t>On l’évoque lorsqu’il y a passage d’un test </a:t>
            </a:r>
            <a:r>
              <a:rPr lang="fr-BE" i="1" dirty="0"/>
              <a:t>négatif</a:t>
            </a:r>
            <a:r>
              <a:rPr lang="fr-BE" dirty="0"/>
              <a:t> (douteux) à un test </a:t>
            </a:r>
            <a:r>
              <a:rPr lang="fr-BE" i="1" dirty="0"/>
              <a:t>positif</a:t>
            </a:r>
            <a:r>
              <a:rPr lang="fr-BE" dirty="0"/>
              <a:t> au cours d’une période de moins de </a:t>
            </a:r>
            <a:r>
              <a:rPr lang="fr-BE" i="1" dirty="0"/>
              <a:t>2 ans</a:t>
            </a:r>
            <a:r>
              <a:rPr lang="fr-BE" dirty="0"/>
              <a:t>. Il faut une augmentation </a:t>
            </a:r>
            <a:r>
              <a:rPr lang="fr-BE" i="1" dirty="0"/>
              <a:t>d’au moins 10 mm</a:t>
            </a:r>
          </a:p>
          <a:p>
            <a:pPr eaLnBrk="1" hangingPunct="1">
              <a:defRPr/>
            </a:pPr>
            <a:endParaRPr lang="fr-FR" i="1" dirty="0"/>
          </a:p>
          <a:p>
            <a:pPr eaLnBrk="1" hangingPunct="1">
              <a:defRPr/>
            </a:pPr>
            <a:r>
              <a:rPr lang="fr-FR" i="1" dirty="0"/>
              <a:t>Réversions &gt; autour du </a:t>
            </a:r>
            <a:r>
              <a:rPr lang="fr-FR" i="1" dirty="0" err="1"/>
              <a:t>cutt</a:t>
            </a:r>
            <a:r>
              <a:rPr lang="fr-FR" i="1" dirty="0"/>
              <a:t> off</a:t>
            </a:r>
          </a:p>
          <a:p>
            <a:pPr eaLnBrk="1" hangingPunct="1">
              <a:defRPr/>
            </a:pPr>
            <a:r>
              <a:rPr lang="fr-FR" i="1" dirty="0" err="1"/>
              <a:t>Cnversions</a:t>
            </a:r>
            <a:r>
              <a:rPr lang="fr-FR" i="1" dirty="0"/>
              <a:t> : </a:t>
            </a:r>
            <a:r>
              <a:rPr lang="fr-FR" i="1" dirty="0" err="1"/>
              <a:t>signifcation</a:t>
            </a:r>
            <a:r>
              <a:rPr lang="fr-FR" i="1" dirty="0"/>
              <a:t> : passage – à + ? Un peu cout selon </a:t>
            </a:r>
            <a:r>
              <a:rPr lang="fr-FR" i="1" dirty="0" err="1"/>
              <a:t>Pai</a:t>
            </a:r>
            <a:r>
              <a:rPr lang="fr-FR" i="1" dirty="0"/>
              <a:t> tenir compte de la variation des valeurs </a:t>
            </a:r>
          </a:p>
        </p:txBody>
      </p:sp>
      <p:sp>
        <p:nvSpPr>
          <p:cNvPr id="70660" name="Espace réservé du numéro de diapositive 3">
            <a:extLst>
              <a:ext uri="{FF2B5EF4-FFF2-40B4-BE49-F238E27FC236}">
                <a16:creationId xmlns:a16="http://schemas.microsoft.com/office/drawing/2014/main" id="{D41FA685-1354-4A99-AD83-83C3EDA5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70" indent="-2827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878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229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580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931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0282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2633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985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851FAA-D26A-482D-A9B4-6595F1B47D66}" type="slidenum">
              <a:rPr lang="fr-BE" altLang="fr-FR"/>
              <a:pPr/>
              <a:t>26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823" indent="-2987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5111" indent="-239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3156" indent="-239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1201" indent="-239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9246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7290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5335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3380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547801-CB75-41EF-BC30-D32B206739FE}" type="slidenum">
              <a:rPr lang="fr-BE" altLang="fr-FR" smtClean="0"/>
              <a:pPr/>
              <a:t>27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995700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823" indent="-2987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5111" indent="-239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3156" indent="-239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1201" indent="-239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9246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7290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5335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3380" indent="-239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28CA44-C959-4312-8307-4B96BB9732D4}" type="slidenum">
              <a:rPr lang="fr-BE" altLang="fr-FR" smtClean="0"/>
              <a:pPr/>
              <a:t>28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97629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données sur le # de virages mais sur le # de cas de TBC active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069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2">
              <a:defRPr/>
            </a:pPr>
            <a:r>
              <a:rPr lang="fr-BE" dirty="0"/>
              <a:t>Les recommandations relatives à la prévention de la TBC dans les institutions s’appuient sur ce document de référence en date du novembre 2013.  </a:t>
            </a:r>
          </a:p>
          <a:p>
            <a:pPr defTabSz="904702">
              <a:defRPr/>
            </a:pPr>
            <a:r>
              <a:rPr lang="fr-BE" b="1" dirty="0"/>
              <a:t>Milieu propice à la transmission de BK </a:t>
            </a:r>
          </a:p>
          <a:p>
            <a:pPr defTabSz="904702">
              <a:defRPr/>
            </a:pPr>
            <a:endParaRPr lang="fr-BE" dirty="0"/>
          </a:p>
          <a:p>
            <a:pPr defTabSz="904702">
              <a:defRPr/>
            </a:pPr>
            <a:r>
              <a:rPr lang="fr-BE" dirty="0"/>
              <a:t>Législation sur responsabilité, gestion dynamique du risque, plan global de prévention (loi 4/8/1996, AR 27/3/1998 et AR 23/5/2003)</a:t>
            </a:r>
          </a:p>
          <a:p>
            <a:r>
              <a:rPr lang="fr-BE" dirty="0"/>
              <a:t>Application aux institutions de soins- bible des recommandations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9578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Pour décider qui cibler ? Fréquence du dépistage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3882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/>
              <a:t>Transmission peut se faire sans contact avec le patient ! </a:t>
            </a:r>
          </a:p>
          <a:p>
            <a:pPr eaLnBrk="1" hangingPunct="1">
              <a:defRPr/>
            </a:pPr>
            <a:r>
              <a:rPr lang="fr-FR" sz="3000" i="1" dirty="0"/>
              <a:t>Par voie aérienne </a:t>
            </a:r>
            <a:r>
              <a:rPr lang="fr-FR" sz="2100" dirty="0"/>
              <a:t>(</a:t>
            </a:r>
            <a:r>
              <a:rPr lang="fr-FR" sz="2100" dirty="0" err="1"/>
              <a:t>droplets</a:t>
            </a:r>
            <a:r>
              <a:rPr lang="fr-FR" sz="2100" dirty="0"/>
              <a:t> </a:t>
            </a:r>
            <a:r>
              <a:rPr lang="fr-FR" sz="2100" dirty="0" err="1"/>
              <a:t>nuclei</a:t>
            </a:r>
            <a:r>
              <a:rPr lang="fr-FR" sz="2100" dirty="0"/>
              <a:t>)</a:t>
            </a:r>
            <a:endParaRPr lang="fr-FR" sz="2500" dirty="0"/>
          </a:p>
          <a:p>
            <a:pPr lvl="1" eaLnBrk="1" hangingPunct="1">
              <a:defRPr/>
            </a:pPr>
            <a:r>
              <a:rPr lang="fr-FR" sz="2500" dirty="0"/>
              <a:t>Par contact direct avec un malade contagieux</a:t>
            </a:r>
          </a:p>
          <a:p>
            <a:pPr lvl="1" eaLnBrk="1" hangingPunct="1">
              <a:defRPr/>
            </a:pPr>
            <a:r>
              <a:rPr lang="fr-FR" sz="2500" dirty="0"/>
              <a:t>Sans contact direct </a:t>
            </a:r>
          </a:p>
          <a:p>
            <a:pPr lvl="2" eaLnBrk="1" hangingPunct="1">
              <a:defRPr/>
            </a:pPr>
            <a:r>
              <a:rPr lang="fr-FR" sz="2100" dirty="0"/>
              <a:t>Inhalation d’air contaminé en l’absence du patient </a:t>
            </a:r>
          </a:p>
          <a:p>
            <a:pPr lvl="2" eaLnBrk="1" hangingPunct="1">
              <a:defRPr/>
            </a:pPr>
            <a:r>
              <a:rPr lang="fr-FR" sz="2100" dirty="0"/>
              <a:t>Manipulations d’échantillons contaminés (aérosols) : labo</a:t>
            </a:r>
          </a:p>
          <a:p>
            <a:pPr eaLnBrk="1" hangingPunct="1">
              <a:defRPr/>
            </a:pPr>
            <a:r>
              <a:rPr lang="fr-FR" sz="3000" i="1" dirty="0"/>
              <a:t>Par voie transcutanée </a:t>
            </a:r>
            <a:r>
              <a:rPr lang="fr-FR" sz="2100" dirty="0"/>
              <a:t>(piqûre)</a:t>
            </a:r>
            <a:endParaRPr lang="fr-BE" sz="3000" dirty="0"/>
          </a:p>
          <a:p>
            <a:pPr>
              <a:defRPr/>
            </a:pPr>
            <a:r>
              <a:rPr lang="fr-BE" dirty="0"/>
              <a:t>Législation sur responsabilité, gestion dynamique du risque, plan global de prévention (loi 4/8/1996, AR 27/3/1998 et AR 23/5/2003)</a:t>
            </a:r>
          </a:p>
          <a:p>
            <a:pPr>
              <a:defRPr/>
            </a:pPr>
            <a:r>
              <a:rPr lang="fr-BE" dirty="0"/>
              <a:t>L’évaluation </a:t>
            </a:r>
            <a:r>
              <a:rPr lang="fr-BE" i="1" dirty="0"/>
              <a:t>initiale</a:t>
            </a:r>
            <a:r>
              <a:rPr lang="fr-BE" dirty="0"/>
              <a:t> du risque de contamination  pour le travailleur (au sens large) dépend de l’analyse collective du risque et des données individuelles spécifiques à la fonction, au poste de travail et au travailleur lui-même</a:t>
            </a:r>
          </a:p>
          <a:p>
            <a:pPr>
              <a:defRPr/>
            </a:pPr>
            <a:endParaRPr lang="fr-BE" dirty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150" indent="-30198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7922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091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260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4C3470-AD4C-47B2-AF38-BA4922020B9F}" type="slidenum">
              <a:rPr lang="fr-BE" altLang="fr-FR" smtClean="0"/>
              <a:pPr/>
              <a:t>10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1836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A86A0899-874F-4E89-BA9E-A3F801E33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>
            <a:extLst>
              <a:ext uri="{FF2B5EF4-FFF2-40B4-BE49-F238E27FC236}">
                <a16:creationId xmlns:a16="http://schemas.microsoft.com/office/drawing/2014/main" id="{91203190-A02B-4C04-A6CD-C2AD2897B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Facteurs influençant la transmission</a:t>
            </a:r>
          </a:p>
          <a:p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Le risque de progression de l’infection vers la maladie dépend d’une part du patient/ travailleur lui-même et </a:t>
            </a:r>
            <a:r>
              <a:rPr lang="fr-FR" altLang="fr-FR" b="1" u="sng" dirty="0"/>
              <a:t>d’autre part de l’efficacité du programme de contrôle visant à identifier et traiter préventivement les membres</a:t>
            </a:r>
            <a:r>
              <a:rPr lang="fr-FR" altLang="fr-FR" dirty="0"/>
              <a:t> du personnel infectés. </a:t>
            </a:r>
          </a:p>
          <a:p>
            <a:r>
              <a:rPr lang="fr-FR" altLang="fr-FR" dirty="0"/>
              <a:t>CSS p12</a:t>
            </a:r>
          </a:p>
          <a:p>
            <a:endParaRPr lang="fr-BE" altLang="fr-FR" dirty="0"/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C8A42F54-B93A-4B96-8B7E-0DC53EEBC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070" indent="-28271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878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229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580" indent="-2261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931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0282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2633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985" indent="-2261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6CCE23-0876-4123-B0C9-784A4E16D43E}" type="slidenum">
              <a:rPr lang="fr-BE" altLang="fr-FR"/>
              <a:pPr/>
              <a:t>12</a:t>
            </a:fld>
            <a:endParaRPr lang="fr-BE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Classification  pour évaluer le risque en milieu hospitalier </a:t>
            </a:r>
            <a:r>
              <a:rPr lang="fr-FR" dirty="0">
                <a:sym typeface="Wingdings" panose="05000000000000000000" pitchFamily="2" charset="2"/>
              </a:rPr>
              <a:t> Lire les recommandations CSS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Méthodologie d’analyse de risque </a:t>
            </a:r>
          </a:p>
          <a:p>
            <a:pPr eaLnBrk="1" hangingPunct="1">
              <a:defRPr/>
            </a:pPr>
            <a:r>
              <a:rPr lang="fr-FR" dirty="0"/>
              <a:t>CDC : proposent une analyse très complète  </a:t>
            </a:r>
          </a:p>
          <a:p>
            <a:pPr eaLnBrk="1" hangingPunct="1">
              <a:defRPr/>
            </a:pPr>
            <a:r>
              <a:rPr lang="fr-FR" dirty="0"/>
              <a:t>« Outil » simplifié  d’analyse et de gestion du risque</a:t>
            </a:r>
          </a:p>
          <a:p>
            <a:pPr lvl="1" eaLnBrk="1" hangingPunct="1">
              <a:defRPr/>
            </a:pPr>
            <a:r>
              <a:rPr lang="fr-FR" sz="2500" dirty="0"/>
              <a:t>Dans un premier temps : classer l’institution dans une des 3 catégories : faible, moyen, haut risque</a:t>
            </a:r>
          </a:p>
          <a:p>
            <a:pPr lvl="1" eaLnBrk="1" hangingPunct="1">
              <a:defRPr/>
            </a:pPr>
            <a:r>
              <a:rPr lang="fr-FR" sz="2500" dirty="0"/>
              <a:t>Revoir le classement du risque annuellement  </a:t>
            </a:r>
          </a:p>
          <a:p>
            <a:pPr lvl="1" eaLnBrk="1" hangingPunct="1">
              <a:defRPr/>
            </a:pPr>
            <a:r>
              <a:rPr lang="fr-FR" sz="2500" dirty="0"/>
              <a:t>Si risque initial est moyen ou haut /si changement de catégorie (plus élevée) : adapter la gestion du risque en fonction des failles mises en évidence grâce à une série d’indicateurs complémentaires (système d’alerte)</a:t>
            </a:r>
            <a:endParaRPr lang="fr-BE" sz="2500" dirty="0"/>
          </a:p>
          <a:p>
            <a:pPr>
              <a:defRPr/>
            </a:pPr>
            <a:endParaRPr lang="fr-BE" dirty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150" indent="-30198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7922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091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260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C0C357-02C5-48CD-A9D2-603A17AAD1C7}" type="slidenum">
              <a:rPr lang="fr-BE" altLang="fr-FR" smtClean="0"/>
              <a:pPr/>
              <a:t>13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6646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Importance de bien ciblé</a:t>
            </a:r>
          </a:p>
          <a:p>
            <a:r>
              <a:rPr lang="fr-FR" altLang="fr-FR" dirty="0"/>
              <a:t>TCT faible VPP si </a:t>
            </a:r>
            <a:r>
              <a:rPr lang="fr-FR" altLang="fr-FR" dirty="0" err="1"/>
              <a:t>prévalnce</a:t>
            </a:r>
            <a:r>
              <a:rPr lang="fr-FR" altLang="fr-FR" dirty="0"/>
              <a:t> infection faible !!!</a:t>
            </a:r>
          </a:p>
          <a:p>
            <a:endParaRPr lang="fr-FR" altLang="fr-FR" dirty="0"/>
          </a:p>
          <a:p>
            <a:r>
              <a:rPr lang="fr-FR" altLang="fr-FR" dirty="0"/>
              <a:t>Le risque peut évoluer </a:t>
            </a:r>
            <a:r>
              <a:rPr lang="fr-FR" altLang="fr-FR" dirty="0">
                <a:sym typeface="Wingdings" panose="05000000000000000000" pitchFamily="2" charset="2"/>
              </a:rPr>
              <a:t> évaluation en fonction du RAI</a:t>
            </a:r>
          </a:p>
          <a:p>
            <a:r>
              <a:rPr lang="fr-FR" altLang="fr-FR" dirty="0">
                <a:sym typeface="Wingdings" panose="05000000000000000000" pitchFamily="2" charset="2"/>
              </a:rPr>
              <a:t>Rai risque annuel d’infection: nombre de virage que tu trouve dans la pop. </a:t>
            </a:r>
          </a:p>
          <a:p>
            <a:r>
              <a:rPr lang="fr-FR" altLang="fr-FR" dirty="0">
                <a:sym typeface="Wingdings" panose="05000000000000000000" pitchFamily="2" charset="2"/>
              </a:rPr>
              <a:t>Exemple/ dans les </a:t>
            </a:r>
            <a:r>
              <a:rPr lang="fr-FR" altLang="fr-FR" dirty="0" err="1">
                <a:sym typeface="Wingdings" panose="05000000000000000000" pitchFamily="2" charset="2"/>
              </a:rPr>
              <a:t>ecoles</a:t>
            </a:r>
            <a:r>
              <a:rPr lang="fr-FR" altLang="fr-FR" dirty="0">
                <a:sym typeface="Wingdings" panose="05000000000000000000" pitchFamily="2" charset="2"/>
              </a:rPr>
              <a:t> ca se faisait bcp avant mais plus </a:t>
            </a:r>
            <a:r>
              <a:rPr lang="fr-FR" altLang="fr-FR" dirty="0" err="1">
                <a:sym typeface="Wingdings" panose="05000000000000000000" pitchFamily="2" charset="2"/>
              </a:rPr>
              <a:t>mtnt</a:t>
            </a:r>
            <a:r>
              <a:rPr lang="fr-FR" altLang="fr-FR" dirty="0">
                <a:sym typeface="Wingdings" panose="05000000000000000000" pitchFamily="2" charset="2"/>
              </a:rPr>
              <a:t>. </a:t>
            </a:r>
          </a:p>
          <a:p>
            <a:endParaRPr lang="fr-FR" altLang="fr-FR" dirty="0">
              <a:sym typeface="Wingdings" panose="05000000000000000000" pitchFamily="2" charset="2"/>
            </a:endParaRPr>
          </a:p>
          <a:p>
            <a:r>
              <a:rPr lang="fr-FR" altLang="fr-FR" dirty="0"/>
              <a:t>Le risque encouru pour le travailleur peut évoluer dans le temps et ce qui implique parfois une réadaptation de  stratégie  choisie </a:t>
            </a:r>
            <a:r>
              <a:rPr lang="fr-FR" altLang="fr-FR" dirty="0">
                <a:sym typeface="Wingdings" panose="05000000000000000000" pitchFamily="2" charset="2"/>
              </a:rPr>
              <a:t> Processus dynamique  </a:t>
            </a:r>
            <a:endParaRPr lang="fr-FR" altLang="fr-FR" dirty="0"/>
          </a:p>
          <a:p>
            <a:r>
              <a:rPr lang="fr-FR" altLang="fr-FR" dirty="0"/>
              <a:t>Importance de bien  tenir compte  du risque d’exposition initiale -</a:t>
            </a:r>
            <a:r>
              <a:rPr lang="fr-FR" altLang="fr-FR" dirty="0">
                <a:sym typeface="Wingdings" panose="05000000000000000000" pitchFamily="2" charset="2"/>
              </a:rPr>
              <a:t> une </a:t>
            </a:r>
            <a:r>
              <a:rPr lang="fr-FR" altLang="fr-FR" b="1" dirty="0">
                <a:sym typeface="Wingdings" panose="05000000000000000000" pitchFamily="2" charset="2"/>
              </a:rPr>
              <a:t>analyse collective  des risques sur base des indicateurs </a:t>
            </a:r>
            <a:r>
              <a:rPr lang="fr-FR" altLang="fr-FR" dirty="0">
                <a:sym typeface="Wingdings" panose="05000000000000000000" pitchFamily="2" charset="2"/>
              </a:rPr>
              <a:t>présenté ici.</a:t>
            </a:r>
          </a:p>
          <a:p>
            <a:r>
              <a:rPr lang="fr-FR" altLang="fr-FR" dirty="0">
                <a:sym typeface="Wingdings" panose="05000000000000000000" pitchFamily="2" charset="2"/>
              </a:rPr>
              <a:t>Risque annuel d'infection : virage que tu objectives lors des dépistages. </a:t>
            </a:r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Importance de bien ciblé</a:t>
            </a:r>
          </a:p>
          <a:p>
            <a:r>
              <a:rPr lang="fr-FR" altLang="fr-FR" dirty="0"/>
              <a:t>TCT faible VPP si </a:t>
            </a:r>
            <a:r>
              <a:rPr lang="fr-FR" altLang="fr-FR" dirty="0" err="1"/>
              <a:t>prévalnce</a:t>
            </a:r>
            <a:r>
              <a:rPr lang="fr-FR" altLang="fr-FR" dirty="0"/>
              <a:t> infection faible !!!</a:t>
            </a:r>
            <a:endParaRPr lang="fr-BE" altLang="fr-FR" dirty="0"/>
          </a:p>
          <a:p>
            <a:endParaRPr lang="fr-FR" altLang="fr-FR" dirty="0">
              <a:sym typeface="Wingdings" panose="05000000000000000000" pitchFamily="2" charset="2"/>
            </a:endParaRPr>
          </a:p>
          <a:p>
            <a:endParaRPr lang="fr-BE" altLang="fr-FR" dirty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150" indent="-30198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7922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091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260" indent="-2415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EE5113-EBB4-4AFC-9B60-877217F08C10}" type="slidenum">
              <a:rPr lang="fr-BE" altLang="fr-FR" smtClean="0"/>
              <a:pPr/>
              <a:t>14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6643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Le RAI a baissé en 2017 mais la stratégie n’a pas changé </a:t>
            </a:r>
            <a:r>
              <a:rPr lang="fr-BE" dirty="0">
                <a:sym typeface="Wingdings" panose="05000000000000000000" pitchFamily="2" charset="2"/>
              </a:rPr>
              <a:t> </a:t>
            </a:r>
          </a:p>
          <a:p>
            <a:r>
              <a:rPr lang="fr-BE" dirty="0">
                <a:sym typeface="Wingdings" panose="05000000000000000000" pitchFamily="2" charset="2"/>
              </a:rPr>
              <a:t>Exemple : certaines prisons on un RAI bas </a:t>
            </a:r>
          </a:p>
          <a:p>
            <a:r>
              <a:rPr lang="fr-BE" dirty="0">
                <a:sym typeface="Wingdings" panose="05000000000000000000" pitchFamily="2" charset="2"/>
              </a:rPr>
              <a:t>Ca a diminué mais on a pas </a:t>
            </a:r>
            <a:r>
              <a:rPr lang="fr-BE" dirty="0" err="1">
                <a:sym typeface="Wingdings" panose="05000000000000000000" pitchFamily="2" charset="2"/>
              </a:rPr>
              <a:t>atteind</a:t>
            </a:r>
            <a:r>
              <a:rPr lang="fr-BE" dirty="0">
                <a:sym typeface="Wingdings" panose="05000000000000000000" pitchFamily="2" charset="2"/>
              </a:rPr>
              <a:t> le seuil donc on ne change pas de </a:t>
            </a:r>
            <a:r>
              <a:rPr lang="fr-BE" dirty="0" err="1">
                <a:sym typeface="Wingdings" panose="05000000000000000000" pitchFamily="2" charset="2"/>
              </a:rPr>
              <a:t>stratégiie</a:t>
            </a:r>
            <a:r>
              <a:rPr lang="fr-BE" dirty="0">
                <a:sym typeface="Wingdings" panose="05000000000000000000" pitchFamily="2" charset="2"/>
              </a:rPr>
              <a:t>  Mais des questions commencent à se poser </a:t>
            </a:r>
            <a:r>
              <a:rPr lang="fr-BE" dirty="0" err="1">
                <a:sym typeface="Wingdings" panose="05000000000000000000" pitchFamily="2" charset="2"/>
              </a:rPr>
              <a:t>parcque</a:t>
            </a:r>
            <a:r>
              <a:rPr lang="fr-BE" dirty="0">
                <a:sym typeface="Wingdings" panose="05000000000000000000" pitchFamily="2" charset="2"/>
              </a:rPr>
              <a:t> on se </a:t>
            </a:r>
            <a:r>
              <a:rPr lang="fr-BE" dirty="0" err="1">
                <a:sym typeface="Wingdings" panose="05000000000000000000" pitchFamily="2" charset="2"/>
              </a:rPr>
              <a:t>rappproche</a:t>
            </a:r>
            <a:r>
              <a:rPr lang="fr-BE" dirty="0">
                <a:sym typeface="Wingdings" panose="05000000000000000000" pitchFamily="2" charset="2"/>
              </a:rPr>
              <a:t> du seuil. </a:t>
            </a:r>
          </a:p>
          <a:p>
            <a:r>
              <a:rPr lang="fr-BE" dirty="0" err="1">
                <a:sym typeface="Wingdings" panose="05000000000000000000" pitchFamily="2" charset="2"/>
              </a:rPr>
              <a:t>propostion</a:t>
            </a:r>
            <a:r>
              <a:rPr lang="fr-BE" dirty="0">
                <a:sym typeface="Wingdings" panose="05000000000000000000" pitchFamily="2" charset="2"/>
              </a:rPr>
              <a:t> de id lu 0 lire avec le rai.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BE7C5-A73C-4BFF-B769-F41691AF895B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923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3" y="23814"/>
            <a:ext cx="3013108" cy="19071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8632" y="5505061"/>
            <a:ext cx="2024063" cy="121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6356352"/>
            <a:ext cx="2057400" cy="365125"/>
          </a:xfrm>
        </p:spPr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9" name="Forme en L 8"/>
          <p:cNvSpPr/>
          <p:nvPr userDrawn="1"/>
        </p:nvSpPr>
        <p:spPr>
          <a:xfrm rot="10800000" flipV="1">
            <a:off x="1" y="1666876"/>
            <a:ext cx="1137284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E2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78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082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244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8807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110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865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9000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395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567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097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466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992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9831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99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469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40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Forme en L 7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659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10" name="Forme en L 9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43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6" name="Forme en L 5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321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5" name="Forme en L 4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627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Forme en L 7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684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Forme en L 7"/>
          <p:cNvSpPr/>
          <p:nvPr userDrawn="1"/>
        </p:nvSpPr>
        <p:spPr>
          <a:xfrm rot="10800000" flipV="1">
            <a:off x="2127379" y="1666876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928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92693" y="6356352"/>
            <a:ext cx="1388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xo" panose="02000503000000000000" pitchFamily="50" charset="0"/>
              </a:defRPr>
            </a:lvl1pPr>
          </a:lstStyle>
          <a:p>
            <a:fld id="{7DD0E9E9-4D5F-48F0-84C3-A07FECD97DCE}" type="datetimeFigureOut">
              <a:rPr lang="fr-BE" smtClean="0"/>
              <a:pPr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xo" panose="02000503000000000000" pitchFamily="50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xo" panose="02000503000000000000" pitchFamily="50" charset="0"/>
              </a:defRPr>
            </a:lvl1pPr>
          </a:lstStyle>
          <a:p>
            <a:fld id="{0E3242CF-06A7-4EF7-B245-DAFB9E8672E6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2" y="5572953"/>
            <a:ext cx="2030283" cy="128504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68" y="281696"/>
            <a:ext cx="969264" cy="13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xo" panose="02000503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xo" panose="02000503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xo" panose="02000503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xo" panose="02000503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xo" panose="02000503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xo" panose="02000503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0949-109E-4E07-8D1F-CD7B58B93F37}" type="datetimeFigureOut">
              <a:rPr lang="fr-BE" smtClean="0"/>
              <a:t>13-11-24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CE74-8C2C-4FAF-B521-F46124CC681D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479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fares.b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CSS-8579-TB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3099" y="4663019"/>
            <a:ext cx="6545802" cy="1286844"/>
          </a:xfrm>
        </p:spPr>
        <p:txBody>
          <a:bodyPr>
            <a:normAutofit fontScale="25000" lnSpcReduction="20000"/>
          </a:bodyPr>
          <a:lstStyle/>
          <a:p>
            <a:endParaRPr lang="fr-FR" b="1" dirty="0"/>
          </a:p>
          <a:p>
            <a:r>
              <a:rPr lang="fr-FR" sz="9600" b="1" dirty="0">
                <a:latin typeface="+mn-lt"/>
              </a:rPr>
              <a:t>Journée nationale des médecins du travail</a:t>
            </a:r>
          </a:p>
          <a:p>
            <a:r>
              <a:rPr lang="fr-FR" sz="8000" dirty="0">
                <a:latin typeface="+mn-lt"/>
              </a:rPr>
              <a:t>Novembre 2024</a:t>
            </a:r>
          </a:p>
          <a:p>
            <a:r>
              <a:rPr lang="fr-FR" sz="8000" dirty="0">
                <a:latin typeface="+mn-lt"/>
              </a:rPr>
              <a:t>Dr Vinciane Sizaire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29DAE66-CA20-E025-EFCC-D0C11BEDC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33" y="1836347"/>
            <a:ext cx="10451804" cy="2387600"/>
          </a:xfrm>
        </p:spPr>
        <p:txBody>
          <a:bodyPr>
            <a:normAutofit/>
          </a:bodyPr>
          <a:lstStyle/>
          <a:p>
            <a:r>
              <a:rPr lang="fr-BE" dirty="0"/>
              <a:t>Sens et non-sens du dépistage de la TBC en médecine du travail</a:t>
            </a:r>
          </a:p>
        </p:txBody>
      </p:sp>
    </p:spTree>
    <p:extLst>
      <p:ext uri="{BB962C8B-B14F-4D97-AF65-F5344CB8AC3E}">
        <p14:creationId xmlns:p14="http://schemas.microsoft.com/office/powerpoint/2010/main" val="218759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fr-FR" b="1" dirty="0"/>
              <a:t>Evaluation initiale du risque </a:t>
            </a:r>
            <a:endParaRPr lang="fr-BE" b="1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97527" y="2420938"/>
            <a:ext cx="6035673" cy="37401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dirty="0"/>
              <a:t> </a:t>
            </a:r>
            <a:r>
              <a:rPr lang="fr-FR" altLang="fr-FR" dirty="0">
                <a:latin typeface="+mn-lt"/>
              </a:rPr>
              <a:t>Malades TBC</a:t>
            </a:r>
          </a:p>
          <a:p>
            <a:pPr lvl="1" eaLnBrk="1" hangingPunct="1">
              <a:buFont typeface="Wingdings 2" panose="05020102010507070707" pitchFamily="18" charset="2"/>
              <a:buChar char=""/>
            </a:pPr>
            <a:endParaRPr lang="fr-FR" altLang="fr-FR" dirty="0">
              <a:latin typeface="+mn-lt"/>
            </a:endParaRPr>
          </a:p>
          <a:p>
            <a:pPr lvl="1" eaLnBrk="1" hangingPunct="1">
              <a:buFont typeface="Wingdings 2" panose="05020102010507070707" pitchFamily="18" charset="2"/>
              <a:buChar char=""/>
            </a:pPr>
            <a:endParaRPr lang="fr-FR" altLang="fr-FR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dirty="0">
                <a:latin typeface="+mn-lt"/>
              </a:rPr>
              <a:t>Secrétions BK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fr-FR" altLang="fr-FR" dirty="0">
              <a:latin typeface="+mn-lt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fr-FR" altLang="fr-FR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FR" altLang="fr-FR" dirty="0">
                <a:latin typeface="+mn-lt"/>
              </a:rPr>
              <a:t>Groupes de population à risque TBC 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fr-BE" altLang="fr-FR" dirty="0"/>
          </a:p>
        </p:txBody>
      </p:sp>
      <p:pic>
        <p:nvPicPr>
          <p:cNvPr id="20484" name="Picture 4" descr="diagn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63" y="3032193"/>
            <a:ext cx="1362219" cy="15970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ZoneTexte 7"/>
          <p:cNvSpPr txBox="1">
            <a:spLocks noChangeArrowheads="1"/>
          </p:cNvSpPr>
          <p:nvPr/>
        </p:nvSpPr>
        <p:spPr bwMode="auto">
          <a:xfrm>
            <a:off x="1039091" y="1547958"/>
            <a:ext cx="9628909" cy="400050"/>
          </a:xfrm>
          <a:prstGeom prst="rect">
            <a:avLst/>
          </a:prstGeom>
          <a:solidFill>
            <a:srgbClr val="E2003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 dirty="0"/>
              <a:t> </a:t>
            </a:r>
            <a:r>
              <a:rPr lang="fr-FR" altLang="fr-FR" sz="2000" dirty="0">
                <a:solidFill>
                  <a:schemeClr val="bg1"/>
                </a:solidFill>
              </a:rPr>
              <a:t>Estimé </a:t>
            </a:r>
            <a:r>
              <a:rPr lang="fr-FR" altLang="fr-FR" sz="2000" i="1" u="sng" dirty="0">
                <a:solidFill>
                  <a:schemeClr val="bg1"/>
                </a:solidFill>
              </a:rPr>
              <a:t>à priori </a:t>
            </a:r>
            <a:r>
              <a:rPr lang="fr-FR" altLang="fr-FR" sz="2000" dirty="0">
                <a:solidFill>
                  <a:schemeClr val="bg1"/>
                </a:solidFill>
              </a:rPr>
              <a:t>en fonction de contacts plus ou moins réguliers et étroits avec </a:t>
            </a:r>
            <a:r>
              <a:rPr lang="fr-FR" altLang="fr-FR" dirty="0">
                <a:solidFill>
                  <a:schemeClr val="bg1"/>
                </a:solidFill>
              </a:rPr>
              <a:t>:</a:t>
            </a:r>
            <a:endParaRPr lang="fr-BE" altLang="fr-FR" dirty="0">
              <a:solidFill>
                <a:schemeClr val="bg1"/>
              </a:solidFill>
            </a:endParaRPr>
          </a:p>
        </p:txBody>
      </p:sp>
      <p:pic>
        <p:nvPicPr>
          <p:cNvPr id="20486" name="Picture 2" descr="http://www.lesoir.be/zc/vignettes475x300/mediastore/_2011/juillet/hermes/ID2819299_27-asile-belga_090031_01HK5Y_0.JP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3200" y="4661234"/>
            <a:ext cx="2369561" cy="1499854"/>
          </a:xfrm>
        </p:spPr>
      </p:pic>
      <p:pic>
        <p:nvPicPr>
          <p:cNvPr id="20487" name="Picture 6" descr="tuberculose vi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 b="5450"/>
          <a:stretch>
            <a:fillRect/>
          </a:stretch>
        </p:blipFill>
        <p:spPr bwMode="auto">
          <a:xfrm>
            <a:off x="6287702" y="2263868"/>
            <a:ext cx="2114407" cy="15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612910" y="6474813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FARES, 2004 /CSS,2013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168287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B884-5ED6-4E63-970D-1BB9FF28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03226"/>
            <a:ext cx="10515600" cy="1325563"/>
          </a:xfrm>
        </p:spPr>
        <p:txBody>
          <a:bodyPr/>
          <a:lstStyle/>
          <a:p>
            <a:r>
              <a:rPr lang="fr-FR" b="1" dirty="0"/>
              <a:t>2. Evaluation du risque dans l’institution 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4D030-00F6-458F-BDB7-798BFD88F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</a:rPr>
              <a:t>Risque de transmission</a:t>
            </a:r>
            <a:r>
              <a:rPr lang="fr-BE" b="1" dirty="0">
                <a:solidFill>
                  <a:srgbClr val="C00000"/>
                </a:solidFill>
              </a:rPr>
              <a:t> + élevée </a:t>
            </a:r>
            <a:r>
              <a:rPr lang="fr-BE" dirty="0"/>
              <a:t>dans les milieux de soin</a:t>
            </a:r>
          </a:p>
          <a:p>
            <a:r>
              <a:rPr lang="fr-BE" dirty="0"/>
              <a:t>Type de population </a:t>
            </a:r>
          </a:p>
          <a:p>
            <a:r>
              <a:rPr lang="fr-BE" dirty="0"/>
              <a:t>Structure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b="1" dirty="0">
                <a:solidFill>
                  <a:srgbClr val="C00000"/>
                </a:solidFill>
              </a:rPr>
              <a:t>Analyse des risques </a:t>
            </a:r>
            <a:r>
              <a:rPr lang="fr-BE" dirty="0"/>
              <a:t>suivant : </a:t>
            </a:r>
          </a:p>
          <a:p>
            <a:r>
              <a:rPr lang="fr-FR" dirty="0">
                <a:sym typeface="Wingdings" panose="05000000000000000000" pitchFamily="2" charset="2"/>
              </a:rPr>
              <a:t>Facteurs influençant la transmission</a:t>
            </a:r>
          </a:p>
          <a:p>
            <a:r>
              <a:rPr lang="fr-FR" dirty="0">
                <a:sym typeface="Wingdings" panose="05000000000000000000" pitchFamily="2" charset="2"/>
              </a:rPr>
              <a:t>Evaluation des indicateurs</a:t>
            </a:r>
          </a:p>
          <a:p>
            <a:pPr marL="0" indent="0" algn="r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dirty="0"/>
              <a:t>Plan  global de gestion de la transmission </a:t>
            </a:r>
          </a:p>
        </p:txBody>
      </p:sp>
    </p:spTree>
    <p:extLst>
      <p:ext uri="{BB962C8B-B14F-4D97-AF65-F5344CB8AC3E}">
        <p14:creationId xmlns:p14="http://schemas.microsoft.com/office/powerpoint/2010/main" val="44562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D87CC011-C37B-40DA-9E00-7D2F4D94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228600"/>
            <a:ext cx="9698504" cy="990600"/>
          </a:xfrm>
        </p:spPr>
        <p:txBody>
          <a:bodyPr>
            <a:normAutofit/>
          </a:bodyPr>
          <a:lstStyle/>
          <a:p>
            <a:r>
              <a:rPr lang="fr-FR" altLang="fr-FR" b="1" dirty="0"/>
              <a:t>Facteurs influençant la transmission </a:t>
            </a:r>
            <a:endParaRPr lang="fr-BE" altLang="fr-FR" b="1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0CEF17A-24EE-4BF0-AB41-66467B4731D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95835" y="1394012"/>
          <a:ext cx="10865224" cy="48485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78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883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Facteurs</a:t>
                      </a:r>
                      <a:r>
                        <a:rPr lang="fr-BE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 anchor="ctr">
                    <a:solidFill>
                      <a:srgbClr val="E20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Probabilité</a:t>
                      </a:r>
                    </a:p>
                    <a:p>
                      <a:pPr algn="ctr"/>
                      <a:r>
                        <a:rPr lang="fr-BE" sz="1800" dirty="0"/>
                        <a:t>exposition</a:t>
                      </a:r>
                      <a:r>
                        <a:rPr lang="fr-BE" sz="1800" baseline="0" dirty="0"/>
                        <a:t> </a:t>
                      </a:r>
                      <a:endParaRPr lang="fr-BE" sz="1800" dirty="0"/>
                    </a:p>
                  </a:txBody>
                  <a:tcPr marT="45724" marB="45724" anchor="ctr">
                    <a:solidFill>
                      <a:srgbClr val="E20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Probabilité</a:t>
                      </a:r>
                      <a:r>
                        <a:rPr lang="fr-BE" sz="1800" baseline="0" dirty="0"/>
                        <a:t> i</a:t>
                      </a:r>
                      <a:r>
                        <a:rPr lang="fr-BE" sz="1800" dirty="0"/>
                        <a:t>nfection</a:t>
                      </a:r>
                      <a:r>
                        <a:rPr lang="fr-BE" sz="1800" baseline="0" dirty="0"/>
                        <a:t> après exposition</a:t>
                      </a:r>
                      <a:endParaRPr lang="fr-BE" sz="1800" dirty="0"/>
                    </a:p>
                  </a:txBody>
                  <a:tcPr marT="45724" marB="45724" anchor="ctr">
                    <a:solidFill>
                      <a:srgbClr val="E200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Probabilité maladie après infection</a:t>
                      </a:r>
                    </a:p>
                  </a:txBody>
                  <a:tcPr marT="45724" marB="45724" anchor="ctr">
                    <a:solidFill>
                      <a:srgbClr val="E200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79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Prévalence TBC parmi patients</a:t>
                      </a:r>
                      <a:r>
                        <a:rPr lang="fr-BE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79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% chambres communes/</a:t>
                      </a:r>
                      <a:r>
                        <a:rPr lang="fr-BE" sz="1800" b="1" dirty="0" err="1">
                          <a:solidFill>
                            <a:schemeClr val="bg1"/>
                          </a:solidFill>
                        </a:rPr>
                        <a:t>indiv</a:t>
                      </a:r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63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Capacité diagnostiquer</a:t>
                      </a:r>
                      <a:r>
                        <a:rPr lang="fr-BE" sz="1800" b="1" baseline="0" dirty="0">
                          <a:solidFill>
                            <a:schemeClr val="bg1"/>
                          </a:solidFill>
                        </a:rPr>
                        <a:t>, isoler et traiter précocement </a:t>
                      </a:r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 TBC </a:t>
                      </a:r>
                      <a:r>
                        <a:rPr lang="fr-BE" sz="1800" b="1" dirty="0" err="1">
                          <a:solidFill>
                            <a:schemeClr val="bg1"/>
                          </a:solidFill>
                        </a:rPr>
                        <a:t>contag</a:t>
                      </a:r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63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Efficacité</a:t>
                      </a:r>
                      <a:r>
                        <a:rPr lang="fr-BE" sz="1800" b="1" baseline="0" dirty="0">
                          <a:solidFill>
                            <a:schemeClr val="bg1"/>
                          </a:solidFill>
                        </a:rPr>
                        <a:t> des mesures pour limiter </a:t>
                      </a:r>
                      <a:r>
                        <a:rPr lang="fr-BE" sz="1800" b="1" baseline="0" dirty="0" err="1">
                          <a:solidFill>
                            <a:schemeClr val="bg1"/>
                          </a:solidFill>
                        </a:rPr>
                        <a:t>concent</a:t>
                      </a:r>
                      <a:r>
                        <a:rPr lang="fr-BE" sz="1800" b="1" baseline="0" dirty="0">
                          <a:solidFill>
                            <a:schemeClr val="bg1"/>
                          </a:solidFill>
                        </a:rPr>
                        <a:t>./dissémination BK 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763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Utilisation correcte du masque par le personnel</a:t>
                      </a: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79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Efficacité</a:t>
                      </a:r>
                      <a:r>
                        <a:rPr lang="fr-BE" sz="1800" b="1" baseline="0" dirty="0">
                          <a:solidFill>
                            <a:schemeClr val="bg1"/>
                          </a:solidFill>
                        </a:rPr>
                        <a:t> à identifier et traiter le personnel infecté  </a:t>
                      </a:r>
                      <a:endParaRPr lang="fr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49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bg1"/>
                          </a:solidFill>
                        </a:rPr>
                        <a:t>Susceptibilité individuelle</a:t>
                      </a:r>
                    </a:p>
                  </a:txBody>
                  <a:tcPr marT="45724" marB="45724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fr-BE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+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5542"/>
              </p:ext>
            </p:extLst>
          </p:nvPr>
        </p:nvGraphicFramePr>
        <p:xfrm>
          <a:off x="1662546" y="1191490"/>
          <a:ext cx="8866908" cy="47588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1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rgbClr val="E200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Institutions à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faible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risque de transmission nosocomiale du BK</a:t>
                      </a:r>
                      <a:endParaRPr lang="fr-BE" sz="1400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rgbClr val="E200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Institutions à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moyen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risque de transmission nosocomiale du BK</a:t>
                      </a:r>
                      <a:endParaRPr lang="fr-BE" sz="1400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rgbClr val="E200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Institutions à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haut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risque de transmission nosocomiale du BK </a:t>
                      </a:r>
                      <a:endParaRPr lang="fr-BE" sz="1400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rgbClr val="E200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Nombre cas de TBC contagieuse/ nombre de lits/ an si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institution de &lt; 200 lits</a:t>
                      </a:r>
                      <a:endParaRPr lang="fr-BE" sz="1400" b="1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&lt; 3 cas </a:t>
                      </a:r>
                      <a:r>
                        <a:rPr lang="fr-FR" sz="1400" dirty="0">
                          <a:latin typeface="Franklin Gothic Book" pitchFamily="34" charset="0"/>
                        </a:rPr>
                        <a:t>de TBC contagieuse/an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  <a:sym typeface="Symbol"/>
                        </a:rPr>
                        <a:t></a:t>
                      </a: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 3</a:t>
                      </a:r>
                      <a:r>
                        <a:rPr lang="fr-FR" sz="1400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 cas </a:t>
                      </a:r>
                      <a:r>
                        <a:rPr lang="fr-FR" sz="1400" dirty="0">
                          <a:latin typeface="Franklin Gothic Book" pitchFamily="34" charset="0"/>
                        </a:rPr>
                        <a:t>de TBC contagieuse/ an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Franklin Gothic Book" pitchFamily="34" charset="0"/>
                        </a:rPr>
                        <a:t>Pas d’importance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Nombre cas de TBC contagieuse/ nombre de lits/ an si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institution de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  <a:sym typeface="Symbol"/>
                        </a:rPr>
                        <a:t>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 200 lits</a:t>
                      </a:r>
                      <a:endParaRPr lang="fr-BE" sz="1400" b="1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&lt; 6</a:t>
                      </a:r>
                      <a:r>
                        <a:rPr lang="fr-FR" sz="1400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 cas </a:t>
                      </a:r>
                      <a:r>
                        <a:rPr lang="fr-FR" sz="1400" dirty="0">
                          <a:latin typeface="Franklin Gothic Book" pitchFamily="34" charset="0"/>
                        </a:rPr>
                        <a:t>de TBC contagieuse/an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  <a:sym typeface="Symbol"/>
                        </a:rPr>
                        <a:t></a:t>
                      </a: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 6 </a:t>
                      </a:r>
                      <a:r>
                        <a:rPr lang="fr-FR" sz="1400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cas </a:t>
                      </a:r>
                      <a:r>
                        <a:rPr lang="fr-FR" sz="1400" dirty="0">
                          <a:latin typeface="Franklin Gothic Book" pitchFamily="34" charset="0"/>
                        </a:rPr>
                        <a:t>de TBC contagieuse/ an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Franklin Gothic Book" pitchFamily="34" charset="0"/>
                        </a:rPr>
                        <a:t>Pas d’importance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Nombre cas de TBC contagieuse vus uniquement en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consultation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/ an </a:t>
                      </a:r>
                      <a:endParaRPr lang="fr-BE" sz="1400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&lt; 3 </a:t>
                      </a:r>
                      <a:r>
                        <a:rPr lang="fr-FR" sz="1400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cas </a:t>
                      </a:r>
                      <a:r>
                        <a:rPr lang="fr-FR" sz="1400" dirty="0">
                          <a:latin typeface="Franklin Gothic Book" pitchFamily="34" charset="0"/>
                        </a:rPr>
                        <a:t>de TBC contagieuse/ an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  <a:sym typeface="Symbol"/>
                        </a:rPr>
                        <a:t></a:t>
                      </a: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 3 </a:t>
                      </a:r>
                      <a:r>
                        <a:rPr lang="fr-FR" sz="1400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cas </a:t>
                      </a:r>
                      <a:r>
                        <a:rPr lang="fr-FR" sz="1400" dirty="0">
                          <a:latin typeface="Franklin Gothic Book" pitchFamily="34" charset="0"/>
                        </a:rPr>
                        <a:t>de TBC contagieuse/ an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Franklin Gothic Book" pitchFamily="34" charset="0"/>
                        </a:rPr>
                        <a:t>Pas d’importance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Preuve de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transmission nosocomiale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Franklin Gothic Book" pitchFamily="34" charset="0"/>
                        </a:rPr>
                        <a:t>de la tuberculose récente (dernière année)</a:t>
                      </a:r>
                      <a:endParaRPr lang="fr-BE" sz="1400" i="1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Franklin Gothic Book" pitchFamily="34" charset="0"/>
                        </a:rPr>
                        <a:t>Non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Franklin Gothic Book" pitchFamily="34" charset="0"/>
                        </a:rPr>
                        <a:t>Non</a:t>
                      </a:r>
                      <a:endParaRPr lang="fr-BE" sz="1400" dirty="0"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</a:rPr>
                        <a:t>Oui</a:t>
                      </a:r>
                      <a:endParaRPr lang="fr-BE" sz="1400" b="1" dirty="0">
                        <a:solidFill>
                          <a:srgbClr val="E2003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i="0" dirty="0">
                          <a:solidFill>
                            <a:schemeClr val="bg1"/>
                          </a:solidFill>
                          <a:latin typeface="Franklin Gothic Book" pitchFamily="34" charset="0"/>
                          <a:ea typeface="Cambria"/>
                          <a:cs typeface="Times New Roman"/>
                        </a:rPr>
                        <a:t>Hospitalisation</a:t>
                      </a:r>
                      <a:r>
                        <a:rPr lang="fr-BE" sz="1400" i="0" baseline="0" dirty="0">
                          <a:solidFill>
                            <a:schemeClr val="bg1"/>
                          </a:solidFill>
                          <a:latin typeface="Franklin Gothic Book" pitchFamily="34" charset="0"/>
                          <a:ea typeface="Cambria"/>
                          <a:cs typeface="Times New Roman"/>
                        </a:rPr>
                        <a:t> d’au moins un </a:t>
                      </a:r>
                      <a:r>
                        <a:rPr lang="fr-BE" sz="1400" b="1" i="0" baseline="0" dirty="0">
                          <a:solidFill>
                            <a:schemeClr val="bg1"/>
                          </a:solidFill>
                          <a:latin typeface="Franklin Gothic Book" pitchFamily="34" charset="0"/>
                          <a:ea typeface="Cambria"/>
                          <a:cs typeface="Times New Roman"/>
                        </a:rPr>
                        <a:t>patient MR</a:t>
                      </a:r>
                      <a:r>
                        <a:rPr lang="fr-BE" sz="1400" i="0" baseline="0" dirty="0">
                          <a:solidFill>
                            <a:schemeClr val="bg1"/>
                          </a:solidFill>
                          <a:latin typeface="Franklin Gothic Book" pitchFamily="34" charset="0"/>
                          <a:ea typeface="Cambria"/>
                          <a:cs typeface="Times New Roman"/>
                        </a:rPr>
                        <a:t>/an</a:t>
                      </a:r>
                      <a:endParaRPr lang="fr-BE" sz="1400" i="0" dirty="0">
                        <a:solidFill>
                          <a:schemeClr val="bg1"/>
                        </a:solidFill>
                        <a:latin typeface="Franklin Gothic Book" pitchFamily="34" charset="0"/>
                        <a:ea typeface="Cambria"/>
                        <a:cs typeface="Times New Roman"/>
                      </a:endParaRPr>
                    </a:p>
                  </a:txBody>
                  <a:tcPr marL="61575" marR="61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>
                          <a:latin typeface="Franklin Gothic Book" pitchFamily="34" charset="0"/>
                          <a:ea typeface="Cambria"/>
                          <a:cs typeface="Times New Roman"/>
                        </a:rPr>
                        <a:t>Non</a:t>
                      </a: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>
                          <a:latin typeface="Franklin Gothic Book" pitchFamily="34" charset="0"/>
                          <a:ea typeface="Cambria"/>
                          <a:cs typeface="Times New Roman"/>
                        </a:rPr>
                        <a:t>Non</a:t>
                      </a: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E20031"/>
                          </a:solidFill>
                          <a:latin typeface="Franklin Gothic Book" pitchFamily="34" charset="0"/>
                          <a:ea typeface="Cambria"/>
                          <a:cs typeface="Times New Roman"/>
                        </a:rPr>
                        <a:t>Oui</a:t>
                      </a:r>
                    </a:p>
                  </a:txBody>
                  <a:tcPr marL="61575" marR="61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56" name="Titre 3"/>
          <p:cNvSpPr>
            <a:spLocks noGrp="1"/>
          </p:cNvSpPr>
          <p:nvPr>
            <p:ph type="title"/>
          </p:nvPr>
        </p:nvSpPr>
        <p:spPr>
          <a:xfrm>
            <a:off x="494523" y="256452"/>
            <a:ext cx="8686800" cy="935038"/>
          </a:xfrm>
        </p:spPr>
        <p:txBody>
          <a:bodyPr>
            <a:normAutofit/>
          </a:bodyPr>
          <a:lstStyle/>
          <a:p>
            <a:pPr marL="53975"/>
            <a:r>
              <a:rPr lang="fr-BE" altLang="fr-FR" b="1" dirty="0"/>
              <a:t>Classement des institutions de soins</a:t>
            </a:r>
          </a:p>
        </p:txBody>
      </p:sp>
      <p:sp>
        <p:nvSpPr>
          <p:cNvPr id="30757" name="ZoneTexte 5"/>
          <p:cNvSpPr txBox="1">
            <a:spLocks noChangeArrowheads="1"/>
          </p:cNvSpPr>
          <p:nvPr/>
        </p:nvSpPr>
        <p:spPr bwMode="auto">
          <a:xfrm>
            <a:off x="4928033" y="6453188"/>
            <a:ext cx="6769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100" i="1" dirty="0"/>
              <a:t>CSS,2013 - Adapté ATS/CDC. Am J </a:t>
            </a:r>
            <a:r>
              <a:rPr lang="fr-BE" altLang="fr-FR" sz="1100" i="1" dirty="0" err="1"/>
              <a:t>Resp</a:t>
            </a:r>
            <a:r>
              <a:rPr lang="fr-BE" altLang="fr-FR" sz="1100" i="1" dirty="0"/>
              <a:t> </a:t>
            </a:r>
            <a:r>
              <a:rPr lang="fr-BE" altLang="fr-FR" sz="1100" i="1" dirty="0" err="1"/>
              <a:t>Crit</a:t>
            </a:r>
            <a:r>
              <a:rPr lang="fr-BE" altLang="fr-FR" sz="1100" i="1" dirty="0"/>
              <a:t> Care Med. 2005; 172(9): 1169-1227</a:t>
            </a:r>
          </a:p>
        </p:txBody>
      </p:sp>
    </p:spTree>
    <p:extLst>
      <p:ext uri="{BB962C8B-B14F-4D97-AF65-F5344CB8AC3E}">
        <p14:creationId xmlns:p14="http://schemas.microsoft.com/office/powerpoint/2010/main" val="329551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845" y="237931"/>
            <a:ext cx="8790559" cy="990600"/>
          </a:xfrm>
        </p:spPr>
        <p:txBody>
          <a:bodyPr/>
          <a:lstStyle/>
          <a:p>
            <a:pPr marL="54864">
              <a:defRPr/>
            </a:pPr>
            <a:r>
              <a:rPr lang="fr-FR" b="1" dirty="0"/>
              <a:t>Evaluation dynamique du risque</a:t>
            </a:r>
            <a:endParaRPr lang="fr-BE" b="1" dirty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891634" y="1301620"/>
            <a:ext cx="8717407" cy="449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fr-FR" altLang="fr-FR" dirty="0"/>
              <a:t> </a:t>
            </a:r>
            <a:r>
              <a:rPr lang="fr-FR" altLang="fr-FR" dirty="0">
                <a:latin typeface="+mn-lt"/>
                <a:cs typeface="Times New Roman" panose="02020603050405020304" pitchFamily="18" charset="0"/>
              </a:rPr>
              <a:t>Basée sur des </a:t>
            </a:r>
            <a:r>
              <a:rPr lang="fr-FR" altLang="fr-FR" b="1" dirty="0">
                <a:latin typeface="+mn-lt"/>
                <a:cs typeface="Times New Roman" panose="02020603050405020304" pitchFamily="18" charset="0"/>
              </a:rPr>
              <a:t>indicateurs </a:t>
            </a:r>
            <a:r>
              <a:rPr lang="fr-FR" altLang="fr-FR" dirty="0">
                <a:latin typeface="+mn-lt"/>
                <a:cs typeface="Times New Roman" panose="02020603050405020304" pitchFamily="18" charset="0"/>
              </a:rPr>
              <a:t>qui objectivent le risque: </a:t>
            </a:r>
          </a:p>
          <a:p>
            <a:pPr lvl="1" eaLnBrk="1" hangingPunct="1"/>
            <a:endParaRPr lang="fr-FR" altLang="fr-FR" dirty="0">
              <a:latin typeface="+mn-lt"/>
              <a:cs typeface="Times New Roman" panose="02020603050405020304" pitchFamily="18" charset="0"/>
            </a:endParaRPr>
          </a:p>
          <a:p>
            <a:pPr lvl="1" eaLnBrk="1" hangingPunct="1"/>
            <a:r>
              <a:rPr lang="fr-FR" altLang="fr-FR" dirty="0">
                <a:latin typeface="+mn-lt"/>
                <a:cs typeface="Times New Roman" panose="02020603050405020304" pitchFamily="18" charset="0"/>
              </a:rPr>
              <a:t>RAI  </a:t>
            </a:r>
            <a:r>
              <a:rPr lang="fr-FR" altLang="fr-FR" i="1" dirty="0">
                <a:latin typeface="+mn-lt"/>
                <a:cs typeface="Times New Roman" panose="02020603050405020304" pitchFamily="18" charset="0"/>
              </a:rPr>
              <a:t>(dépistage justifié si RAI ≥ 0,5%)*</a:t>
            </a:r>
            <a:endParaRPr lang="fr-FR" altLang="fr-FR" i="1" u="sng" dirty="0">
              <a:latin typeface="+mn-lt"/>
              <a:cs typeface="Times New Roman" panose="02020603050405020304" pitchFamily="18" charset="0"/>
            </a:endParaRPr>
          </a:p>
          <a:p>
            <a:pPr lvl="1" eaLnBrk="1" hangingPunct="1"/>
            <a:r>
              <a:rPr lang="fr-FR" altLang="fr-FR" dirty="0">
                <a:latin typeface="+mn-lt"/>
                <a:cs typeface="Times New Roman" panose="02020603050405020304" pitchFamily="18" charset="0"/>
              </a:rPr>
              <a:t>Nombre de cas TBC parmi le personnel</a:t>
            </a:r>
          </a:p>
          <a:p>
            <a:pPr lvl="1" eaLnBrk="1" hangingPunct="1"/>
            <a:r>
              <a:rPr lang="fr-FR" altLang="fr-FR" dirty="0">
                <a:latin typeface="+mn-lt"/>
                <a:cs typeface="Times New Roman" panose="02020603050405020304" pitchFamily="18" charset="0"/>
              </a:rPr>
              <a:t>Nombre de cas TBC contagieux dans population prise en charge </a:t>
            </a:r>
          </a:p>
          <a:p>
            <a:pPr lvl="1" eaLnBrk="1" hangingPunct="1"/>
            <a:r>
              <a:rPr lang="fr-FR" altLang="fr-FR" dirty="0">
                <a:latin typeface="+mn-lt"/>
                <a:cs typeface="Times New Roman" panose="02020603050405020304" pitchFamily="18" charset="0"/>
              </a:rPr>
              <a:t>Cas TBC à BK </a:t>
            </a:r>
            <a:r>
              <a:rPr lang="fr-FR" altLang="fr-FR" dirty="0" err="1">
                <a:latin typeface="+mn-lt"/>
                <a:cs typeface="Times New Roman" panose="02020603050405020304" pitchFamily="18" charset="0"/>
              </a:rPr>
              <a:t>multirésistant</a:t>
            </a:r>
            <a:r>
              <a:rPr lang="fr-FR" altLang="fr-FR" dirty="0">
                <a:latin typeface="+mn-lt"/>
                <a:cs typeface="Times New Roman" panose="02020603050405020304" pitchFamily="18" charset="0"/>
              </a:rPr>
              <a:t> ?</a:t>
            </a:r>
          </a:p>
          <a:p>
            <a:pPr lvl="1" eaLnBrk="1" hangingPunct="1"/>
            <a:r>
              <a:rPr lang="fr-FR" altLang="fr-FR" dirty="0">
                <a:latin typeface="+mn-lt"/>
                <a:cs typeface="Times New Roman" panose="02020603050405020304" pitchFamily="18" charset="0"/>
              </a:rPr>
              <a:t>Preuve de transmission récente : cluster ?</a:t>
            </a:r>
          </a:p>
          <a:p>
            <a:pPr eaLnBrk="1" hangingPunct="1"/>
            <a:endParaRPr lang="fr-FR" altLang="fr-FR" dirty="0"/>
          </a:p>
          <a:p>
            <a:pPr lvl="1" eaLnBrk="1" hangingPunct="1"/>
            <a:endParaRPr lang="fr-FR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08073" y="6313161"/>
            <a:ext cx="577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dirty="0"/>
              <a:t>* </a:t>
            </a:r>
            <a:r>
              <a:rPr lang="fr-FR" altLang="fr-FR" i="1" dirty="0" err="1"/>
              <a:t>Health</a:t>
            </a:r>
            <a:r>
              <a:rPr lang="fr-FR" altLang="fr-FR" i="1" dirty="0"/>
              <a:t> Canada. Canadian TB standards; 5th Edition - 2005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004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7927" y="365126"/>
            <a:ext cx="10965873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sz="4000" b="1" dirty="0"/>
              <a:t>Exemple : résultats du dépistage </a:t>
            </a:r>
            <a:r>
              <a:rPr lang="fr-BE" sz="4000" b="1" i="1" dirty="0"/>
              <a:t>(FARES)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55964" y="1825625"/>
            <a:ext cx="5063835" cy="40071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sz="2400" b="1" dirty="0">
                <a:latin typeface="+mn-lt"/>
              </a:rPr>
              <a:t>2007</a:t>
            </a:r>
          </a:p>
          <a:p>
            <a:pPr eaLnBrk="1" hangingPunct="1">
              <a:defRPr/>
            </a:pPr>
            <a:r>
              <a:rPr lang="fr-FR" sz="2400" b="1" dirty="0">
                <a:latin typeface="+mn-lt"/>
              </a:rPr>
              <a:t>Personnel des prisons</a:t>
            </a:r>
            <a:r>
              <a:rPr lang="fr-FR" sz="2400" dirty="0">
                <a:latin typeface="+mn-lt"/>
              </a:rPr>
              <a:t>  </a:t>
            </a:r>
            <a:r>
              <a:rPr lang="fr-FR" sz="1900" dirty="0">
                <a:latin typeface="+mn-lt"/>
              </a:rPr>
              <a:t>(ID 2x/an)</a:t>
            </a:r>
          </a:p>
          <a:p>
            <a:pPr lvl="1" eaLnBrk="1" hangingPunct="1">
              <a:defRPr/>
            </a:pPr>
            <a:r>
              <a:rPr lang="fr-FR" sz="2000" dirty="0">
                <a:latin typeface="+mn-lt"/>
              </a:rPr>
              <a:t>RAI : 2,22%</a:t>
            </a:r>
          </a:p>
          <a:p>
            <a:pPr lvl="1" eaLnBrk="1" hangingPunct="1">
              <a:defRPr/>
            </a:pPr>
            <a:r>
              <a:rPr lang="fr-BE" sz="2000" dirty="0">
                <a:latin typeface="+mn-lt"/>
              </a:rPr>
              <a:t>Proportion d’ID lues : 89%</a:t>
            </a:r>
            <a:endParaRPr lang="fr-FR" sz="2000" dirty="0">
              <a:latin typeface="+mn-lt"/>
            </a:endParaRPr>
          </a:p>
          <a:p>
            <a:pPr lvl="1" eaLnBrk="1" hangingPunct="1">
              <a:defRPr/>
            </a:pPr>
            <a:endParaRPr lang="fr-FR" sz="2000" dirty="0">
              <a:latin typeface="+mn-lt"/>
            </a:endParaRPr>
          </a:p>
          <a:p>
            <a:pPr eaLnBrk="1" hangingPunct="1">
              <a:defRPr/>
            </a:pPr>
            <a:r>
              <a:rPr lang="fr-FR" sz="2400" b="1" dirty="0">
                <a:latin typeface="+mn-lt"/>
              </a:rPr>
              <a:t>Personnel des CA </a:t>
            </a:r>
            <a:r>
              <a:rPr lang="fr-FR" sz="2400" b="1" dirty="0" err="1">
                <a:latin typeface="+mn-lt"/>
              </a:rPr>
              <a:t>Fedasil</a:t>
            </a:r>
            <a:r>
              <a:rPr lang="fr-FR" sz="2400" b="1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(ID 2x/an)</a:t>
            </a:r>
            <a:endParaRPr lang="fr-FR" sz="2400" dirty="0">
              <a:latin typeface="+mn-lt"/>
            </a:endParaRPr>
          </a:p>
          <a:p>
            <a:pPr lvl="1" eaLnBrk="1" hangingPunct="1">
              <a:defRPr/>
            </a:pPr>
            <a:r>
              <a:rPr lang="fr-FR" sz="2000" dirty="0">
                <a:latin typeface="+mn-lt"/>
              </a:rPr>
              <a:t>RAI : 2,05%</a:t>
            </a:r>
          </a:p>
          <a:p>
            <a:pPr lvl="1" eaLnBrk="1" hangingPunct="1">
              <a:defRPr/>
            </a:pPr>
            <a:r>
              <a:rPr lang="fr-BE" sz="2000" dirty="0">
                <a:latin typeface="+mn-lt"/>
              </a:rPr>
              <a:t>Proportion d’ID lues : 97%</a:t>
            </a:r>
            <a:endParaRPr lang="fr-FR" sz="2000" dirty="0">
              <a:latin typeface="+mn-lt"/>
            </a:endParaRPr>
          </a:p>
          <a:p>
            <a:pPr eaLnBrk="1" hangingPunct="1">
              <a:defRPr/>
            </a:pPr>
            <a:endParaRPr lang="fr-BE" dirty="0">
              <a:latin typeface="+mn-lt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179128" y="1825625"/>
            <a:ext cx="4987636" cy="40348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sz="2400" b="1" dirty="0">
                <a:latin typeface="+mn-lt"/>
              </a:rPr>
              <a:t>2017</a:t>
            </a:r>
          </a:p>
          <a:p>
            <a:pPr eaLnBrk="1" hangingPunct="1">
              <a:defRPr/>
            </a:pPr>
            <a:r>
              <a:rPr lang="fr-FR" sz="2400" b="1" dirty="0">
                <a:latin typeface="+mn-lt"/>
              </a:rPr>
              <a:t>Personnel des prisons </a:t>
            </a:r>
            <a:r>
              <a:rPr lang="fr-FR" sz="1600" dirty="0">
                <a:latin typeface="+mn-lt"/>
              </a:rPr>
              <a:t>(ID 2x/an)</a:t>
            </a:r>
          </a:p>
          <a:p>
            <a:pPr lvl="1" eaLnBrk="1" hangingPunct="1">
              <a:defRPr/>
            </a:pPr>
            <a:r>
              <a:rPr lang="fr-FR" sz="2000" dirty="0">
                <a:latin typeface="+mn-lt"/>
              </a:rPr>
              <a:t>RAI : 0,76%</a:t>
            </a:r>
          </a:p>
          <a:p>
            <a:pPr lvl="1" eaLnBrk="1" hangingPunct="1">
              <a:defRPr/>
            </a:pPr>
            <a:r>
              <a:rPr lang="fr-BE" sz="2000" dirty="0">
                <a:latin typeface="+mn-lt"/>
              </a:rPr>
              <a:t>Proportion d’ID lues : 90%</a:t>
            </a:r>
            <a:endParaRPr lang="fr-FR" sz="2000" dirty="0">
              <a:latin typeface="+mn-lt"/>
            </a:endParaRPr>
          </a:p>
          <a:p>
            <a:pPr lvl="1" eaLnBrk="1" hangingPunct="1">
              <a:defRPr/>
            </a:pPr>
            <a:endParaRPr lang="fr-FR" sz="2000" dirty="0">
              <a:latin typeface="+mn-lt"/>
            </a:endParaRPr>
          </a:p>
          <a:p>
            <a:pPr eaLnBrk="1" hangingPunct="1">
              <a:defRPr/>
            </a:pPr>
            <a:r>
              <a:rPr lang="fr-FR" sz="2400" b="1" dirty="0">
                <a:latin typeface="+mn-lt"/>
              </a:rPr>
              <a:t>Personnel des CA </a:t>
            </a:r>
            <a:r>
              <a:rPr lang="fr-FR" sz="2400" b="1" dirty="0" err="1">
                <a:latin typeface="+mn-lt"/>
              </a:rPr>
              <a:t>Fedasil</a:t>
            </a:r>
            <a:r>
              <a:rPr lang="fr-FR" sz="2400" b="1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(2x/an)</a:t>
            </a:r>
            <a:endParaRPr lang="fr-FR" sz="2400" dirty="0">
              <a:latin typeface="+mn-lt"/>
            </a:endParaRPr>
          </a:p>
          <a:p>
            <a:pPr lvl="1" eaLnBrk="1" hangingPunct="1">
              <a:defRPr/>
            </a:pPr>
            <a:r>
              <a:rPr lang="fr-FR" sz="2000" dirty="0">
                <a:latin typeface="+mn-lt"/>
              </a:rPr>
              <a:t>RAI : 0,94 %</a:t>
            </a:r>
          </a:p>
          <a:p>
            <a:pPr lvl="1" eaLnBrk="1" hangingPunct="1">
              <a:defRPr/>
            </a:pPr>
            <a:r>
              <a:rPr lang="fr-BE" sz="2000" dirty="0">
                <a:latin typeface="+mn-lt"/>
              </a:rPr>
              <a:t>Proportion d’ID lues : 95%</a:t>
            </a:r>
            <a:endParaRPr lang="fr-FR" sz="2000" dirty="0">
              <a:latin typeface="+mn-lt"/>
            </a:endParaRPr>
          </a:p>
          <a:p>
            <a:pPr eaLnBrk="1" hangingPunct="1">
              <a:defRPr/>
            </a:pPr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3934691" y="5966752"/>
            <a:ext cx="56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Tenir compte aussi du taux de couverture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239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199E4-2BB1-4127-899D-D8A6FE6A6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98" y="4537610"/>
            <a:ext cx="9144000" cy="83371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Gestion du risque </a:t>
            </a:r>
            <a:endParaRPr lang="fr-BE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A8C731-65B4-40BB-A896-20A9B0FD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933" y="5257800"/>
            <a:ext cx="7637929" cy="16002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>
                    <a:lumMod val="50000"/>
                  </a:schemeClr>
                </a:solidFill>
              </a:rPr>
              <a:t>Mesures de prévention</a:t>
            </a:r>
            <a:endParaRPr lang="fr-B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3F5A10-F5AC-4C9D-8639-BACA4FFE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33" y="1486672"/>
            <a:ext cx="2578619" cy="24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3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D330F-FCFA-49EC-BEC7-41A2F0F8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0062"/>
            <a:ext cx="10515600" cy="1325563"/>
          </a:xfrm>
        </p:spPr>
        <p:txBody>
          <a:bodyPr/>
          <a:lstStyle/>
          <a:p>
            <a:r>
              <a:rPr lang="fr-BE" sz="4000" b="1" dirty="0">
                <a:latin typeface="Exo"/>
              </a:rPr>
              <a:t>Plan global de gestion de la transmission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DAD21-E751-472A-BB7D-0047D6CA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Révisé 1 fois/an</a:t>
            </a:r>
          </a:p>
          <a:p>
            <a:endParaRPr lang="fr-BE" dirty="0"/>
          </a:p>
          <a:p>
            <a:r>
              <a:rPr lang="fr-BE" dirty="0"/>
              <a:t>Adaptation des mesures suivant le classement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800" b="1" i="1" dirty="0">
                <a:solidFill>
                  <a:srgbClr val="C00000"/>
                </a:solidFill>
                <a:latin typeface="+mn-lt"/>
              </a:rPr>
              <a:t>Mesures organisationnelles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800" b="1" i="1" dirty="0">
                <a:solidFill>
                  <a:srgbClr val="C00000"/>
                </a:solidFill>
                <a:latin typeface="+mn-lt"/>
              </a:rPr>
              <a:t>Mesures environnementales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800" b="1" i="1" dirty="0">
                <a:solidFill>
                  <a:srgbClr val="C00000"/>
                </a:solidFill>
                <a:latin typeface="+mn-lt"/>
              </a:rPr>
              <a:t>Mesures de protection des travailleurs </a:t>
            </a:r>
            <a:endParaRPr lang="fr-BE" dirty="0"/>
          </a:p>
          <a:p>
            <a:endParaRPr lang="fr-BE" dirty="0"/>
          </a:p>
          <a:p>
            <a:pPr marL="0" indent="0">
              <a:buNone/>
            </a:pPr>
            <a:r>
              <a:rPr lang="fr-FR" dirty="0"/>
              <a:t>                                            </a:t>
            </a:r>
            <a:r>
              <a:rPr lang="fr-FR" b="1" dirty="0"/>
              <a:t>Si non : </a:t>
            </a:r>
            <a:r>
              <a:rPr lang="fr-FR" b="1" dirty="0">
                <a:latin typeface="Book Antiqua" pitchFamily="18" charset="0"/>
              </a:rPr>
              <a:t>↑</a:t>
            </a:r>
            <a:r>
              <a:rPr lang="fr-FR" b="1" dirty="0"/>
              <a:t> risque 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196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253FF-43F5-4A97-9980-2D0FBB8A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1" dirty="0">
                <a:solidFill>
                  <a:srgbClr val="C00000"/>
                </a:solidFill>
                <a:latin typeface="+mn-lt"/>
              </a:rPr>
              <a:t>Mesures organisationnelles </a:t>
            </a:r>
            <a:br>
              <a:rPr lang="fr-FR" sz="4400" b="1" i="1" dirty="0">
                <a:solidFill>
                  <a:srgbClr val="C00000"/>
                </a:solidFill>
                <a:latin typeface="+mn-lt"/>
              </a:rPr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DAE7F-CFF3-4133-999C-1053D8F3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1125200" cy="4361610"/>
          </a:xfrm>
        </p:spPr>
        <p:txBody>
          <a:bodyPr/>
          <a:lstStyle/>
          <a:p>
            <a:r>
              <a:rPr lang="fr-BE" dirty="0"/>
              <a:t>Identification et diagnostic précoce 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Respect de la procédure isolement aérien pour tout cas avéré ou </a:t>
            </a:r>
          </a:p>
          <a:p>
            <a:pPr marL="0" indent="0">
              <a:buNone/>
            </a:pPr>
            <a:r>
              <a:rPr lang="fr-BE" dirty="0"/>
              <a:t>suspect de TBC contagieuse:</a:t>
            </a:r>
          </a:p>
          <a:p>
            <a:endParaRPr lang="fr-BE" dirty="0"/>
          </a:p>
          <a:p>
            <a:r>
              <a:rPr lang="fr-BE" dirty="0"/>
              <a:t>Port du masque chirurgical pour le patient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67C577-88C2-46EA-88E6-F4D681BF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14" y="4709272"/>
            <a:ext cx="2886075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44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91306-B4B9-4D06-8A6D-790D8944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1" dirty="0">
                <a:solidFill>
                  <a:srgbClr val="C00000"/>
                </a:solidFill>
                <a:latin typeface="+mn-lt"/>
              </a:rPr>
              <a:t>Mesures environnementales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97AF7-8D3C-43ED-BD17-84FCFDE89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Ventilation naturelle/ mécanique: </a:t>
            </a:r>
          </a:p>
          <a:p>
            <a:pPr marL="0" indent="0">
              <a:buNone/>
            </a:pPr>
            <a:r>
              <a:rPr lang="fr-BE" dirty="0"/>
              <a:t> 	- </a:t>
            </a:r>
            <a:r>
              <a:rPr lang="fr-BE" sz="2400" dirty="0"/>
              <a:t>Maintenance du système de ventilation</a:t>
            </a:r>
          </a:p>
          <a:p>
            <a:pPr marL="0" indent="0">
              <a:buNone/>
            </a:pPr>
            <a:r>
              <a:rPr lang="fr-BE" sz="2400" dirty="0"/>
              <a:t>	- Air rejeté en extérieur/ filtré avant d’être remis en circulation. </a:t>
            </a:r>
          </a:p>
          <a:p>
            <a:r>
              <a:rPr lang="fr-BE" dirty="0"/>
              <a:t>Chambre d’isolement aérien aux normes: </a:t>
            </a:r>
          </a:p>
          <a:p>
            <a:pPr marL="0" indent="0">
              <a:buNone/>
            </a:pPr>
            <a:r>
              <a:rPr lang="fr-BE" dirty="0"/>
              <a:t>	- Pression négative: flux de l’air du couloir </a:t>
            </a:r>
            <a:r>
              <a:rPr lang="fr-BE" dirty="0">
                <a:sym typeface="Wingdings" panose="05000000000000000000" pitchFamily="2" charset="2"/>
              </a:rPr>
              <a:t> chambre</a:t>
            </a:r>
          </a:p>
          <a:p>
            <a:r>
              <a:rPr lang="fr-BE" dirty="0">
                <a:sym typeface="Wingdings" panose="05000000000000000000" pitchFamily="2" charset="2"/>
              </a:rPr>
              <a:t>Pas de mesures de nettoyage et de désinfection spécifiques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805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ronde 4"/>
          <p:cNvSpPr/>
          <p:nvPr/>
        </p:nvSpPr>
        <p:spPr>
          <a:xfrm>
            <a:off x="838200" y="365125"/>
            <a:ext cx="2875384" cy="160293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latin typeface="Calibri" panose="020F0502020204030204" pitchFamily="34" charset="0"/>
              </a:rPr>
              <a:t>Comment attrape-t-on la tuberculose?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50372" y="4176265"/>
            <a:ext cx="442731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dirty="0">
                <a:latin typeface="Calibri" panose="020F0502020204030204" pitchFamily="34" charset="0"/>
              </a:rPr>
              <a:t>La bactérie peut se développer à différents endroits du corps</a:t>
            </a:r>
          </a:p>
          <a:p>
            <a:pPr lvl="1">
              <a:lnSpc>
                <a:spcPct val="90000"/>
              </a:lnSpc>
              <a:defRPr/>
            </a:pPr>
            <a:endParaRPr lang="fr-BE" sz="2000" dirty="0">
              <a:latin typeface="Calibri" panose="020F0502020204030204" pitchFamily="34" charset="0"/>
              <a:sym typeface="Wingdings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ð"/>
              <a:defRPr/>
            </a:pPr>
            <a:r>
              <a:rPr lang="fr-BE" sz="2000" b="1" dirty="0">
                <a:latin typeface="Calibri" panose="020F0502020204030204" pitchFamily="34" charset="0"/>
              </a:rPr>
              <a:t>75% poumons (= seule forme contagieuse!)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ð"/>
              <a:defRPr/>
            </a:pPr>
            <a:r>
              <a:rPr lang="fr-BE" sz="2000" dirty="0">
                <a:latin typeface="Calibri" panose="020F0502020204030204" pitchFamily="34" charset="0"/>
              </a:rPr>
              <a:t>25% autre endroit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278295" y="2475539"/>
            <a:ext cx="5439746" cy="11932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dirty="0">
                <a:latin typeface="Calibri" panose="020F0502020204030204" pitchFamily="34" charset="0"/>
              </a:rPr>
              <a:t>Maladie causée par un microbe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dirty="0">
                <a:latin typeface="Calibri" panose="020F0502020204030204" pitchFamily="34" charset="0"/>
                <a:sym typeface="Wingdings" pitchFamily="2" charset="2"/>
              </a:rPr>
              <a:t>= Bacille de Koch (BK)</a:t>
            </a:r>
            <a:endParaRPr lang="fr-FR" sz="2400" kern="0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http://www.fares.be/static/front/upload/1/upload/images/bac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58" y="1893816"/>
            <a:ext cx="2570585" cy="16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0FC3744-A9F4-102B-68BC-5E4C071E0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95" y="3230048"/>
            <a:ext cx="4449163" cy="31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7AD3F-0A58-4355-97FE-B72AC7B6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1" dirty="0">
                <a:solidFill>
                  <a:srgbClr val="C00000"/>
                </a:solidFill>
                <a:latin typeface="+mn-lt"/>
              </a:rPr>
              <a:t>Mesures de protection des travailleurs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0B745-A881-4D15-87B4-6BF4FB2F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Sensibilisation et information</a:t>
            </a:r>
          </a:p>
          <a:p>
            <a:r>
              <a:rPr lang="fr-BE" dirty="0"/>
              <a:t>Dépistage systématique</a:t>
            </a:r>
          </a:p>
          <a:p>
            <a:r>
              <a:rPr lang="fr-BE" dirty="0"/>
              <a:t>Port du masque FFP2 : </a:t>
            </a:r>
          </a:p>
          <a:p>
            <a:pPr marL="0" indent="0">
              <a:buNone/>
            </a:pPr>
            <a:r>
              <a:rPr lang="fr-BE" dirty="0"/>
              <a:t>  65% des individus positionnent mal le masque </a:t>
            </a:r>
          </a:p>
          <a:p>
            <a:pPr marL="0" indent="0">
              <a:buNone/>
            </a:pPr>
            <a:r>
              <a:rPr lang="fr-BE" dirty="0"/>
              <a:t> 	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dirty="0" err="1">
                <a:sym typeface="Wingdings" panose="05000000000000000000" pitchFamily="2" charset="2"/>
              </a:rPr>
              <a:t>Auto-test</a:t>
            </a:r>
            <a:endParaRPr lang="fr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	 Fit </a:t>
            </a:r>
            <a:r>
              <a:rPr lang="fr-BE" dirty="0" err="1">
                <a:sym typeface="Wingdings" panose="05000000000000000000" pitchFamily="2" charset="2"/>
              </a:rPr>
              <a:t>testing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 </a:t>
            </a:r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5C9149-ECEA-4D83-8D32-32FD3CF8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995" y="4067146"/>
            <a:ext cx="1723756" cy="16613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F8CB36-4E59-4BF9-A453-859B24CF5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0" r="28574"/>
          <a:stretch/>
        </p:blipFill>
        <p:spPr>
          <a:xfrm>
            <a:off x="9156087" y="1825625"/>
            <a:ext cx="1788458" cy="17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199E4-2BB1-4127-899D-D8A6FE6A6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98" y="4537610"/>
            <a:ext cx="9144000" cy="83371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Surveillance des travailleurs </a:t>
            </a:r>
            <a:endParaRPr lang="fr-BE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A8C731-65B4-40BB-A896-20A9B0FD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933" y="5257800"/>
            <a:ext cx="7637929" cy="16002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>
                    <a:lumMod val="50000"/>
                  </a:schemeClr>
                </a:solidFill>
              </a:rPr>
              <a:t>Organisation du dépistage</a:t>
            </a:r>
            <a:endParaRPr lang="fr-B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075CBB-5B77-43C4-A259-72FEDB2D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71" y="1407973"/>
            <a:ext cx="4678654" cy="28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D7639-17D6-43A4-B4AE-C2FCC455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Objectifs du dépistage actif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23F64-44CE-46F4-BA4C-377AD9D9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BE" altLang="fr-FR" b="1" dirty="0">
                <a:solidFill>
                  <a:srgbClr val="C00000"/>
                </a:solidFill>
              </a:rPr>
              <a:t>Rechercher l’infection tuberculeuse latente</a:t>
            </a:r>
            <a:endParaRPr lang="fr-BE" altLang="fr-FR" sz="2800" b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fr-FR" sz="2800" dirty="0">
                <a:latin typeface="+mn-lt"/>
              </a:rPr>
              <a:t>A l’embauche : statut de départ</a:t>
            </a:r>
          </a:p>
          <a:p>
            <a:pPr lvl="1">
              <a:defRPr/>
            </a:pPr>
            <a:r>
              <a:rPr lang="fr-FR" sz="2800" dirty="0">
                <a:latin typeface="+mn-lt"/>
              </a:rPr>
              <a:t>Périodique : infection récente (virage)</a:t>
            </a:r>
            <a:endParaRPr lang="fr-BE" altLang="fr-FR" sz="2800" i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800" dirty="0">
                <a:sym typeface="Wingdings" panose="05000000000000000000" pitchFamily="2" charset="2"/>
              </a:rPr>
              <a:t> </a:t>
            </a:r>
            <a:r>
              <a:rPr lang="fr-BE" altLang="fr-FR" sz="2800" i="1" dirty="0">
                <a:sym typeface="Wingdings" panose="05000000000000000000" pitchFamily="2" charset="2"/>
              </a:rPr>
              <a:t>Diagnostic précoce</a:t>
            </a:r>
            <a:endParaRPr lang="fr-BE" sz="3200" dirty="0">
              <a:latin typeface="+mn-lt"/>
            </a:endParaRPr>
          </a:p>
          <a:p>
            <a:pPr>
              <a:defRPr/>
            </a:pPr>
            <a:r>
              <a:rPr lang="fr-BE" sz="3200" b="1" dirty="0">
                <a:solidFill>
                  <a:srgbClr val="C00000"/>
                </a:solidFill>
                <a:latin typeface="+mn-lt"/>
              </a:rPr>
              <a:t>Finalité du dépistage</a:t>
            </a:r>
            <a:r>
              <a:rPr lang="fr-BE" sz="3200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lvl="1">
              <a:defRPr/>
            </a:pPr>
            <a:r>
              <a:rPr lang="fr-BE" sz="2800" dirty="0">
                <a:latin typeface="+mn-lt"/>
              </a:rPr>
              <a:t>Limiter le risque que les sujets infectés ne développent une TBC </a:t>
            </a:r>
            <a:r>
              <a:rPr lang="fr-BE" sz="2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fr-BE" sz="2800" dirty="0">
                <a:latin typeface="+mn-lt"/>
              </a:rPr>
              <a:t> envisager un traitement préventif </a:t>
            </a:r>
            <a:endParaRPr lang="fr-BE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fr-BE" altLang="fr-FR" sz="2800" i="1" dirty="0">
                <a:sym typeface="Wingdings" panose="05000000000000000000" pitchFamily="2" charset="2"/>
              </a:rPr>
              <a:t>  Diminution des nouvelles contaminations</a:t>
            </a:r>
            <a:r>
              <a:rPr lang="fr-BE" altLang="fr-FR" sz="3200" i="1" dirty="0">
                <a:latin typeface="+mn-lt"/>
                <a:sym typeface="Wingdings" panose="05000000000000000000" pitchFamily="2" charset="2"/>
              </a:rPr>
              <a:t> </a:t>
            </a:r>
            <a:endParaRPr lang="fr-BE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fr-BE" i="1" dirty="0"/>
              <a:t>	</a:t>
            </a:r>
            <a:r>
              <a:rPr lang="fr-BE" i="1" dirty="0">
                <a:solidFill>
                  <a:srgbClr val="FF0000"/>
                </a:solidFill>
              </a:rPr>
              <a:t>	 	</a:t>
            </a:r>
            <a:r>
              <a:rPr lang="fr-BE" sz="3200" b="1" i="1" dirty="0">
                <a:solidFill>
                  <a:srgbClr val="C00000"/>
                </a:solidFill>
                <a:latin typeface="+mn-lt"/>
              </a:rPr>
              <a:t>« Intention to screen </a:t>
            </a:r>
            <a:r>
              <a:rPr lang="fr-BE" sz="3200" b="1" i="1" dirty="0" err="1">
                <a:solidFill>
                  <a:srgbClr val="C00000"/>
                </a:solidFill>
                <a:latin typeface="+mn-lt"/>
              </a:rPr>
              <a:t>is</a:t>
            </a:r>
            <a:r>
              <a:rPr lang="fr-BE" sz="3200" b="1" i="1" dirty="0">
                <a:solidFill>
                  <a:srgbClr val="C00000"/>
                </a:solidFill>
                <a:latin typeface="+mn-lt"/>
              </a:rPr>
              <a:t> intention to </a:t>
            </a:r>
            <a:r>
              <a:rPr lang="fr-BE" sz="3200" b="1" i="1" dirty="0" err="1">
                <a:solidFill>
                  <a:srgbClr val="C00000"/>
                </a:solidFill>
                <a:latin typeface="+mn-lt"/>
              </a:rPr>
              <a:t>treat</a:t>
            </a:r>
            <a:r>
              <a:rPr lang="fr-BE" sz="3200" b="1" i="1" dirty="0">
                <a:solidFill>
                  <a:srgbClr val="C00000"/>
                </a:solidFill>
                <a:latin typeface="+mn-lt"/>
              </a:rPr>
              <a:t> » </a:t>
            </a:r>
            <a:endParaRPr lang="fr-BE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28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968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5E3E8-525B-4C8C-BC37-FC0D7E3A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Quand dépister ? </a:t>
            </a:r>
            <a:endParaRPr lang="fr-BE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4FCF44-9375-4478-927A-3772C3557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5751" y="1411941"/>
            <a:ext cx="9660692" cy="4778469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3D4B52-661C-4EB4-8852-CF445884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061" y="6248347"/>
            <a:ext cx="790110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38200" y="281629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b="1" dirty="0">
                <a:latin typeface="Exo"/>
              </a:rPr>
              <a:t>Qui est à risque d’exposition avéré ou possible ? </a:t>
            </a:r>
            <a:endParaRPr lang="fr-BE" sz="3600" b="1" dirty="0"/>
          </a:p>
        </p:txBody>
      </p:sp>
      <p:sp>
        <p:nvSpPr>
          <p:cNvPr id="13" name="Espace réservé du texte 12"/>
          <p:cNvSpPr>
            <a:spLocks noGrp="1"/>
          </p:cNvSpPr>
          <p:nvPr>
            <p:ph sz="half" idx="1"/>
          </p:nvPr>
        </p:nvSpPr>
        <p:spPr>
          <a:xfrm>
            <a:off x="999745" y="1284732"/>
            <a:ext cx="8895173" cy="1929384"/>
          </a:xfrm>
          <a:solidFill>
            <a:schemeClr val="bg1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endParaRPr lang="fr-FR" sz="2400" b="1" dirty="0"/>
          </a:p>
          <a:p>
            <a:pPr>
              <a:buNone/>
              <a:defRPr/>
            </a:pPr>
            <a:r>
              <a:rPr lang="fr-FR" sz="8000" b="1" dirty="0">
                <a:latin typeface="+mn-lt"/>
              </a:rPr>
              <a:t>A SOUMETTRE (risque avéré)</a:t>
            </a:r>
          </a:p>
          <a:p>
            <a:pPr>
              <a:defRPr/>
            </a:pPr>
            <a:r>
              <a:rPr lang="fr-FR" sz="8000" b="1" dirty="0">
                <a:solidFill>
                  <a:srgbClr val="C00000"/>
                </a:solidFill>
                <a:latin typeface="+mn-lt"/>
              </a:rPr>
              <a:t>Centre accueil DPI (ancien DA)</a:t>
            </a:r>
          </a:p>
          <a:p>
            <a:pPr>
              <a:defRPr/>
            </a:pPr>
            <a:r>
              <a:rPr lang="fr-FR" sz="8000" b="1" dirty="0">
                <a:solidFill>
                  <a:srgbClr val="C00000"/>
                </a:solidFill>
                <a:latin typeface="+mn-lt"/>
              </a:rPr>
              <a:t>Milieu carcéral</a:t>
            </a:r>
          </a:p>
          <a:p>
            <a:pPr>
              <a:defRPr/>
            </a:pPr>
            <a:r>
              <a:rPr lang="fr-FR" sz="8000" b="1" dirty="0">
                <a:solidFill>
                  <a:srgbClr val="C00000"/>
                </a:solidFill>
                <a:latin typeface="+mn-lt"/>
              </a:rPr>
              <a:t>Centre hébergement SDF</a:t>
            </a:r>
          </a:p>
          <a:p>
            <a:pPr>
              <a:defRPr/>
            </a:pPr>
            <a:r>
              <a:rPr lang="fr-FR" sz="8000" b="1" dirty="0">
                <a:solidFill>
                  <a:srgbClr val="C00000"/>
                </a:solidFill>
                <a:latin typeface="+mn-lt"/>
              </a:rPr>
              <a:t>Hôpitaux : certains services </a:t>
            </a:r>
          </a:p>
          <a:p>
            <a:pPr>
              <a:defRPr/>
            </a:pPr>
            <a:endParaRPr lang="fr-FR" dirty="0"/>
          </a:p>
          <a:p>
            <a:pPr>
              <a:buNone/>
              <a:defRPr/>
            </a:pPr>
            <a:r>
              <a:rPr lang="fr-FR" dirty="0"/>
              <a:t> </a:t>
            </a:r>
            <a:endParaRPr lang="fr-BE" dirty="0"/>
          </a:p>
        </p:txBody>
      </p:sp>
      <p:sp>
        <p:nvSpPr>
          <p:cNvPr id="15" name="Espace réservé du texte 14"/>
          <p:cNvSpPr>
            <a:spLocks noGrp="1"/>
          </p:cNvSpPr>
          <p:nvPr>
            <p:ph sz="half" idx="2"/>
          </p:nvPr>
        </p:nvSpPr>
        <p:spPr>
          <a:xfrm>
            <a:off x="999745" y="3393948"/>
            <a:ext cx="4194048" cy="2689860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endParaRPr lang="fr-FR" sz="2400" b="1" dirty="0"/>
          </a:p>
          <a:p>
            <a:pPr>
              <a:buNone/>
              <a:defRPr/>
            </a:pPr>
            <a:r>
              <a:rPr lang="fr-FR" sz="7200" b="1" dirty="0">
                <a:latin typeface="+mn-lt"/>
              </a:rPr>
              <a:t>AU CAS PAR CAS (RISQUE POSSIBLE) 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CPAS, travailleurs sociaux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Educateurs de rue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Policiers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Ambulanciers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Vétérinaires 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Hôpitaux : autres services </a:t>
            </a:r>
          </a:p>
          <a:p>
            <a:pPr>
              <a:defRPr/>
            </a:pPr>
            <a:r>
              <a:rPr lang="fr-FR" sz="7200" dirty="0">
                <a:latin typeface="+mn-lt"/>
              </a:rPr>
              <a:t>MR/MRS </a:t>
            </a:r>
          </a:p>
          <a:p>
            <a:pPr>
              <a:buNone/>
              <a:defRPr/>
            </a:pPr>
            <a:r>
              <a:rPr lang="fr-FR" sz="2600" dirty="0">
                <a:latin typeface="+mn-lt"/>
              </a:rPr>
              <a:t>  </a:t>
            </a:r>
          </a:p>
          <a:p>
            <a:pPr>
              <a:buNone/>
              <a:defRPr/>
            </a:pPr>
            <a:endParaRPr lang="fr-BE" sz="3500" dirty="0">
              <a:latin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C35182-47D4-438C-BBC9-A19F7CCF5E91}"/>
              </a:ext>
            </a:extLst>
          </p:cNvPr>
          <p:cNvSpPr txBox="1"/>
          <p:nvPr/>
        </p:nvSpPr>
        <p:spPr>
          <a:xfrm>
            <a:off x="5437632" y="3404617"/>
            <a:ext cx="4457286" cy="261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fr-FR" sz="2000" b="1" dirty="0">
                <a:latin typeface="+mn-lt"/>
              </a:rPr>
              <a:t>NON SOUMIS </a:t>
            </a:r>
          </a:p>
          <a:p>
            <a:pPr>
              <a:defRPr/>
            </a:pPr>
            <a:r>
              <a:rPr lang="fr-FR" sz="1800" dirty="0">
                <a:latin typeface="+mn-lt"/>
              </a:rPr>
              <a:t>Crèches</a:t>
            </a:r>
          </a:p>
          <a:p>
            <a:pPr>
              <a:defRPr/>
            </a:pPr>
            <a:r>
              <a:rPr lang="fr-FR" sz="1800" dirty="0">
                <a:latin typeface="+mn-lt"/>
              </a:rPr>
              <a:t>Pharmaciens </a:t>
            </a:r>
          </a:p>
          <a:p>
            <a:pPr>
              <a:defRPr/>
            </a:pPr>
            <a:r>
              <a:rPr lang="fr-FR" sz="1800" dirty="0">
                <a:latin typeface="+mn-lt"/>
              </a:rPr>
              <a:t>Aides ménagères</a:t>
            </a:r>
          </a:p>
          <a:p>
            <a:pPr>
              <a:defRPr/>
            </a:pPr>
            <a:r>
              <a:rPr lang="fr-FR" sz="1800" dirty="0">
                <a:latin typeface="+mn-lt"/>
              </a:rPr>
              <a:t>Horeca</a:t>
            </a:r>
          </a:p>
          <a:p>
            <a:pPr>
              <a:defRPr/>
            </a:pPr>
            <a:r>
              <a:rPr lang="fr-FR" sz="1800" dirty="0">
                <a:latin typeface="+mn-lt"/>
              </a:rPr>
              <a:t>Personnel scolaire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1800" dirty="0">
              <a:latin typeface="+mn-lt"/>
            </a:endParaRPr>
          </a:p>
          <a:p>
            <a:pPr>
              <a:defRPr/>
            </a:pPr>
            <a:r>
              <a:rPr lang="fr-FR" sz="1800" dirty="0">
                <a:latin typeface="+mn-lt"/>
              </a:rPr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455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6">
            <a:extLst>
              <a:ext uri="{FF2B5EF4-FFF2-40B4-BE49-F238E27FC236}">
                <a16:creationId xmlns:a16="http://schemas.microsoft.com/office/drawing/2014/main" id="{446941DF-618B-4FE4-B6A4-D546EBEC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b="1" dirty="0"/>
              <a:t>Recommandations CSS :  A l’embauche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2CB5401-6087-419E-8572-44C805AC054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58102" y="2454276"/>
            <a:ext cx="4709832" cy="3081337"/>
          </a:xfr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endParaRPr lang="fr-B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BE" sz="2400" b="1" dirty="0"/>
              <a:t>Positif : </a:t>
            </a:r>
            <a:r>
              <a:rPr lang="fr-BE" sz="2400" dirty="0"/>
              <a:t>à partir de15 mm </a:t>
            </a:r>
          </a:p>
          <a:p>
            <a:pPr marL="0" indent="0">
              <a:buNone/>
              <a:defRPr/>
            </a:pPr>
            <a:r>
              <a:rPr lang="fr-BE" sz="2400" dirty="0"/>
              <a:t>   (10 mm si risque individuel)</a:t>
            </a:r>
          </a:p>
          <a:p>
            <a:pPr>
              <a:defRPr/>
            </a:pPr>
            <a:r>
              <a:rPr lang="fr-BE" sz="2400" b="1" dirty="0"/>
              <a:t>Négatif : </a:t>
            </a:r>
            <a:r>
              <a:rPr lang="fr-BE" sz="2400" dirty="0"/>
              <a:t>&lt; 10 mm </a:t>
            </a:r>
          </a:p>
          <a:p>
            <a:pPr>
              <a:defRPr/>
            </a:pPr>
            <a:r>
              <a:rPr lang="fr-BE" sz="2400" b="1" dirty="0"/>
              <a:t>Douteux : </a:t>
            </a:r>
            <a:r>
              <a:rPr lang="fr-BE" sz="2400" dirty="0"/>
              <a:t>10-14 mm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2DE5B9B-C12D-48DE-B26B-7A44FB1F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9307" y="2454276"/>
            <a:ext cx="4709832" cy="3081337"/>
          </a:xfr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endParaRPr lang="fr-B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BE" sz="2400" b="1" dirty="0"/>
              <a:t>Positif : </a:t>
            </a:r>
            <a:r>
              <a:rPr lang="fr-BE" sz="2400" dirty="0"/>
              <a:t>Faire IGRA si </a:t>
            </a:r>
            <a:r>
              <a:rPr lang="fr-BE" sz="2400"/>
              <a:t>BCG récent</a:t>
            </a:r>
            <a:endParaRPr lang="fr-BE" sz="2400" dirty="0"/>
          </a:p>
          <a:p>
            <a:pPr marL="0" indent="0">
              <a:buNone/>
              <a:defRPr/>
            </a:pPr>
            <a:endParaRPr lang="fr-BE" sz="2400" dirty="0"/>
          </a:p>
          <a:p>
            <a:pPr>
              <a:defRPr/>
            </a:pPr>
            <a:r>
              <a:rPr lang="fr-BE" sz="2400" b="1" dirty="0"/>
              <a:t>Négatif </a:t>
            </a:r>
            <a:r>
              <a:rPr lang="fr-BE" sz="2400" dirty="0"/>
              <a:t>: /</a:t>
            </a:r>
          </a:p>
          <a:p>
            <a:pPr>
              <a:defRPr/>
            </a:pPr>
            <a:r>
              <a:rPr lang="fr-BE" sz="2400" b="1" dirty="0"/>
              <a:t>Douteux : </a:t>
            </a:r>
            <a:r>
              <a:rPr lang="fr-BE" sz="2400" dirty="0"/>
              <a:t>Refaire TCT 2 mois plus tard ou au second tour. </a:t>
            </a: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67589" name="Espace réservé du texte 7">
            <a:extLst>
              <a:ext uri="{FF2B5EF4-FFF2-40B4-BE49-F238E27FC236}">
                <a16:creationId xmlns:a16="http://schemas.microsoft.com/office/drawing/2014/main" id="{B0BAA33E-DBEF-4665-A11D-81997CAC83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58102" y="1762080"/>
            <a:ext cx="4709832" cy="652463"/>
          </a:xfr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BE" altLang="fr-FR" sz="2800" dirty="0"/>
              <a:t>Test recommandé : </a:t>
            </a:r>
            <a:r>
              <a:rPr lang="fr-BE" altLang="fr-FR" sz="3200" dirty="0"/>
              <a:t>TCT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A0B9E08-733F-4AC6-A7EB-46C4D0D24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39307" y="1739901"/>
            <a:ext cx="4709832" cy="674642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BE" sz="2800" dirty="0"/>
              <a:t> Suivi à envisager </a:t>
            </a:r>
            <a:endParaRPr lang="fr-BE" dirty="0"/>
          </a:p>
        </p:txBody>
      </p:sp>
      <p:sp>
        <p:nvSpPr>
          <p:cNvPr id="38919" name="ZoneTexte 12">
            <a:extLst>
              <a:ext uri="{FF2B5EF4-FFF2-40B4-BE49-F238E27FC236}">
                <a16:creationId xmlns:a16="http://schemas.microsoft.com/office/drawing/2014/main" id="{AA00BEA2-00F9-4454-9E18-7C0E3D7D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52" y="5715000"/>
            <a:ext cx="9650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BE" sz="2400" b="1" dirty="0">
                <a:solidFill>
                  <a:srgbClr val="C00000"/>
                </a:solidFill>
              </a:rPr>
              <a:t>Traitement préventif  à envisager </a:t>
            </a:r>
            <a:r>
              <a:rPr lang="fr-BE" sz="2400" dirty="0"/>
              <a:t>: Infection récente? Facteurs de risque 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3">
            <a:extLst>
              <a:ext uri="{FF2B5EF4-FFF2-40B4-BE49-F238E27FC236}">
                <a16:creationId xmlns:a16="http://schemas.microsoft.com/office/drawing/2014/main" id="{82268119-BFE5-48BA-9619-77D9DE0B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b="1" dirty="0"/>
              <a:t>Recommandations CSS : Périodique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434046-7B70-4D32-81FF-2B28E55DB10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36610" y="2331072"/>
            <a:ext cx="4471990" cy="100937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Fluctuations possibles </a:t>
            </a:r>
          </a:p>
          <a:p>
            <a:pPr>
              <a:defRPr/>
            </a:pPr>
            <a:r>
              <a:rPr lang="fr-BE" sz="2400" dirty="0"/>
              <a:t>Notion de virage</a:t>
            </a:r>
          </a:p>
        </p:txBody>
      </p:sp>
      <p:sp>
        <p:nvSpPr>
          <p:cNvPr id="69637" name="Espace réservé du texte 4">
            <a:extLst>
              <a:ext uri="{FF2B5EF4-FFF2-40B4-BE49-F238E27FC236}">
                <a16:creationId xmlns:a16="http://schemas.microsoft.com/office/drawing/2014/main" id="{90893B57-452E-42AD-92A4-AB95B37C20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6609" y="1690690"/>
            <a:ext cx="4471991" cy="46831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BE" altLang="fr-FR" sz="2600" dirty="0"/>
              <a:t>TCT: Test recommandé (si TCT -)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E56A4A79-763E-40B0-8063-71058E9D9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09" y="3512517"/>
            <a:ext cx="4471991" cy="468310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BE" altLang="fr-FR" sz="2600" dirty="0"/>
              <a:t>Si TCT + 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1AF138A1-6A87-4194-AFE3-01B7BDF3AC2F}"/>
              </a:ext>
            </a:extLst>
          </p:cNvPr>
          <p:cNvSpPr txBox="1">
            <a:spLocks/>
          </p:cNvSpPr>
          <p:nvPr/>
        </p:nvSpPr>
        <p:spPr>
          <a:xfrm>
            <a:off x="836609" y="4152900"/>
            <a:ext cx="10059990" cy="17399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altLang="fr-FR" sz="2400" dirty="0">
                <a:latin typeface="Exo" charset="0"/>
                <a:sym typeface="Wingdings" panose="05000000000000000000" pitchFamily="2" charset="2"/>
              </a:rPr>
              <a:t>Exclure une TBC active via RX puis RX pdt 2 ans puis STOP (surveillance Symptômes)</a:t>
            </a:r>
          </a:p>
          <a:p>
            <a:pPr>
              <a:defRPr/>
            </a:pPr>
            <a:r>
              <a:rPr lang="fr-BE" sz="2400" dirty="0"/>
              <a:t>Si ITL : traitement préventif recommandé si virage </a:t>
            </a:r>
          </a:p>
          <a:p>
            <a:pPr>
              <a:defRPr/>
            </a:pPr>
            <a:r>
              <a:rPr lang="fr-BE" altLang="fr-FR" sz="2400" dirty="0">
                <a:latin typeface="Exo" charset="0"/>
                <a:sym typeface="Wingdings" panose="05000000000000000000" pitchFamily="2" charset="2"/>
              </a:rPr>
              <a:t>Si ITL ou TBC, déclarer au fonds des maladies professionnelles</a:t>
            </a:r>
          </a:p>
          <a:p>
            <a:pPr>
              <a:defRPr/>
            </a:pPr>
            <a:endParaRPr lang="fr-BE" sz="2400" dirty="0"/>
          </a:p>
          <a:p>
            <a:pPr>
              <a:defRPr/>
            </a:pPr>
            <a:endParaRPr lang="fr-BE" sz="2400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B374B40B-CE7D-45EE-BAD3-7C2FC15C5777}"/>
              </a:ext>
            </a:extLst>
          </p:cNvPr>
          <p:cNvSpPr txBox="1">
            <a:spLocks/>
          </p:cNvSpPr>
          <p:nvPr/>
        </p:nvSpPr>
        <p:spPr>
          <a:xfrm>
            <a:off x="5888271" y="1690689"/>
            <a:ext cx="5183188" cy="468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BE" sz="2600" dirty="0"/>
              <a:t>IGRA: Test non recommandé en série</a:t>
            </a:r>
          </a:p>
        </p:txBody>
      </p:sp>
      <p:sp>
        <p:nvSpPr>
          <p:cNvPr id="17" name="Espace réservé du contenu 7">
            <a:extLst>
              <a:ext uri="{FF2B5EF4-FFF2-40B4-BE49-F238E27FC236}">
                <a16:creationId xmlns:a16="http://schemas.microsoft.com/office/drawing/2014/main" id="{FB20AC74-4AE1-4B7A-ABED-C612C314FD45}"/>
              </a:ext>
            </a:extLst>
          </p:cNvPr>
          <p:cNvSpPr txBox="1">
            <a:spLocks/>
          </p:cNvSpPr>
          <p:nvPr/>
        </p:nvSpPr>
        <p:spPr>
          <a:xfrm>
            <a:off x="5888271" y="2331072"/>
            <a:ext cx="5183188" cy="10979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o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2200" dirty="0"/>
              <a:t>Fréquence élevée de conversions et réversions : signification 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BE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/>
              <a:t>Sensibilisation et information</a:t>
            </a:r>
            <a:br>
              <a:rPr lang="fr-FR" altLang="fr-FR" sz="3600" b="1" i="1" dirty="0"/>
            </a:br>
            <a:endParaRPr lang="fr-FR" altLang="fr-FR" sz="3600" b="1" i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1925" y="1291951"/>
            <a:ext cx="5133976" cy="4641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24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400" b="1" dirty="0">
                <a:solidFill>
                  <a:srgbClr val="E20031"/>
                </a:solidFill>
                <a:latin typeface="+mn-lt"/>
              </a:rPr>
              <a:t>Clinique peu spécifique de la TP 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400" b="1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BE" altLang="fr-FR" sz="2000" b="1" dirty="0">
                <a:solidFill>
                  <a:srgbClr val="FF0000"/>
                </a:solidFill>
                <a:latin typeface="+mn-lt"/>
              </a:rPr>
              <a:t>Toux persistante</a:t>
            </a:r>
          </a:p>
          <a:p>
            <a:pPr>
              <a:lnSpc>
                <a:spcPct val="90000"/>
              </a:lnSpc>
            </a:pPr>
            <a:r>
              <a:rPr lang="fr-BE" altLang="fr-FR" sz="2000" dirty="0">
                <a:latin typeface="+mn-lt"/>
              </a:rPr>
              <a:t>Expectorations (sang)</a:t>
            </a:r>
          </a:p>
          <a:p>
            <a:pPr>
              <a:lnSpc>
                <a:spcPct val="90000"/>
              </a:lnSpc>
            </a:pPr>
            <a:r>
              <a:rPr lang="fr-BE" altLang="fr-FR" sz="2000" dirty="0">
                <a:latin typeface="+mn-lt"/>
              </a:rPr>
              <a:t>Fièvre prolongée</a:t>
            </a:r>
          </a:p>
          <a:p>
            <a:pPr>
              <a:lnSpc>
                <a:spcPct val="90000"/>
              </a:lnSpc>
            </a:pPr>
            <a:r>
              <a:rPr lang="fr-BE" altLang="fr-FR" sz="2000" dirty="0">
                <a:latin typeface="+mn-lt"/>
              </a:rPr>
              <a:t>Fatigue</a:t>
            </a:r>
          </a:p>
          <a:p>
            <a:pPr>
              <a:lnSpc>
                <a:spcPct val="90000"/>
              </a:lnSpc>
            </a:pPr>
            <a:r>
              <a:rPr lang="fr-BE" altLang="fr-FR" sz="2000" dirty="0">
                <a:latin typeface="+mn-lt"/>
              </a:rPr>
              <a:t>Amaigrissement </a:t>
            </a:r>
          </a:p>
          <a:p>
            <a:pPr>
              <a:lnSpc>
                <a:spcPct val="90000"/>
              </a:lnSpc>
            </a:pPr>
            <a:r>
              <a:rPr lang="fr-BE" altLang="fr-FR" sz="2000" dirty="0">
                <a:latin typeface="+mn-lt"/>
              </a:rPr>
              <a:t>Sudations nocturnes</a:t>
            </a:r>
          </a:p>
          <a:p>
            <a:pPr>
              <a:lnSpc>
                <a:spcPct val="90000"/>
              </a:lnSpc>
            </a:pPr>
            <a:endParaRPr lang="fr-BE" altLang="fr-FR" sz="2000" dirty="0"/>
          </a:p>
        </p:txBody>
      </p:sp>
      <p:sp>
        <p:nvSpPr>
          <p:cNvPr id="86020" name="Espace réservé du contenu 1"/>
          <p:cNvSpPr>
            <a:spLocks noGrp="1"/>
          </p:cNvSpPr>
          <p:nvPr>
            <p:ph sz="quarter" idx="2"/>
          </p:nvPr>
        </p:nvSpPr>
        <p:spPr>
          <a:xfrm>
            <a:off x="5915901" y="1990164"/>
            <a:ext cx="5437898" cy="36901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400" b="1" dirty="0">
                <a:solidFill>
                  <a:srgbClr val="E20031"/>
                </a:solidFill>
                <a:latin typeface="+mn-lt"/>
              </a:rPr>
              <a:t>Y penser !</a:t>
            </a:r>
          </a:p>
          <a:p>
            <a:pPr marL="457200" lvl="1" indent="0">
              <a:buNone/>
            </a:pPr>
            <a:endParaRPr lang="fr-FR" altLang="fr-FR" sz="2000" dirty="0">
              <a:latin typeface="+mn-lt"/>
            </a:endParaRPr>
          </a:p>
          <a:p>
            <a:pPr marL="457200" lvl="1" indent="0">
              <a:buNone/>
            </a:pPr>
            <a:r>
              <a:rPr lang="fr-FR" altLang="fr-FR" sz="2000" dirty="0">
                <a:latin typeface="+mn-lt"/>
              </a:rPr>
              <a:t>Etrangers </a:t>
            </a:r>
            <a:r>
              <a:rPr lang="fr-FR" altLang="fr-FR" sz="2000" b="1" dirty="0">
                <a:latin typeface="+mn-lt"/>
              </a:rPr>
              <a:t>pays HP </a:t>
            </a:r>
            <a:r>
              <a:rPr lang="fr-FR" altLang="fr-FR" sz="2000" dirty="0">
                <a:latin typeface="+mn-lt"/>
              </a:rPr>
              <a:t>(primo-arrivants)</a:t>
            </a:r>
          </a:p>
          <a:p>
            <a:pPr marL="457200" lvl="1" indent="0">
              <a:buNone/>
            </a:pPr>
            <a:r>
              <a:rPr lang="fr-FR" altLang="fr-FR" sz="2000" b="1" dirty="0">
                <a:latin typeface="+mn-lt"/>
              </a:rPr>
              <a:t>Immunodéprimés</a:t>
            </a:r>
            <a:r>
              <a:rPr lang="fr-FR" altLang="fr-FR" sz="2000" dirty="0">
                <a:latin typeface="+mn-lt"/>
              </a:rPr>
              <a:t> (maladie ou traitement) </a:t>
            </a:r>
          </a:p>
          <a:p>
            <a:pPr marL="457200" lvl="1" indent="0">
              <a:buNone/>
            </a:pPr>
            <a:r>
              <a:rPr lang="fr-FR" altLang="fr-FR" sz="2000" dirty="0">
                <a:latin typeface="+mn-lt"/>
              </a:rPr>
              <a:t>Contacts </a:t>
            </a:r>
            <a:r>
              <a:rPr lang="fr-FR" altLang="fr-FR" sz="2000" b="1" dirty="0">
                <a:latin typeface="+mn-lt"/>
              </a:rPr>
              <a:t>récents TBC contagieuse </a:t>
            </a:r>
          </a:p>
          <a:p>
            <a:pPr marL="457200" lvl="1" indent="0">
              <a:buNone/>
            </a:pPr>
            <a:r>
              <a:rPr lang="fr-FR" altLang="fr-FR" sz="2000" dirty="0">
                <a:latin typeface="+mn-lt"/>
              </a:rPr>
              <a:t>Antécédents de tuberculose </a:t>
            </a:r>
            <a:r>
              <a:rPr lang="fr-FR" altLang="fr-FR" sz="2000" b="1" dirty="0">
                <a:latin typeface="+mn-lt"/>
              </a:rPr>
              <a:t>non ou mal traitée </a:t>
            </a:r>
          </a:p>
          <a:p>
            <a:pPr marL="457200" lvl="1" indent="0">
              <a:buNone/>
            </a:pPr>
            <a:r>
              <a:rPr lang="fr-FR" altLang="fr-FR" sz="2000" dirty="0">
                <a:latin typeface="+mn-lt"/>
              </a:rPr>
              <a:t>Infection pulmonaire/fièvre</a:t>
            </a:r>
            <a:r>
              <a:rPr lang="fr-FR" altLang="fr-FR" sz="2000" b="1" dirty="0">
                <a:latin typeface="+mn-lt"/>
              </a:rPr>
              <a:t> persistante sans amélioration sous AB classique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b="1" dirty="0">
              <a:solidFill>
                <a:schemeClr val="accent1"/>
              </a:solidFill>
            </a:endParaRPr>
          </a:p>
          <a:p>
            <a:endParaRPr lang="fr-BE" altLang="fr-FR" dirty="0"/>
          </a:p>
        </p:txBody>
      </p:sp>
      <p:grpSp>
        <p:nvGrpSpPr>
          <p:cNvPr id="86021" name="Group 4"/>
          <p:cNvGrpSpPr>
            <a:grpSpLocks/>
          </p:cNvGrpSpPr>
          <p:nvPr/>
        </p:nvGrpSpPr>
        <p:grpSpPr bwMode="auto">
          <a:xfrm>
            <a:off x="2640014" y="2595564"/>
            <a:ext cx="6911975" cy="1646237"/>
            <a:chOff x="0" y="0"/>
            <a:chExt cx="4354" cy="1037"/>
          </a:xfrm>
        </p:grpSpPr>
        <p:sp>
          <p:nvSpPr>
            <p:cNvPr id="860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3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BE" altLang="fr-FR"/>
            </a:p>
          </p:txBody>
        </p:sp>
        <p:sp>
          <p:nvSpPr>
            <p:cNvPr id="8602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54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400" dirty="0">
                  <a:latin typeface="Trebuchet MS" panose="020B0603020202020204" pitchFamily="34" charset="0"/>
                </a:rPr>
                <a:t>  </a:t>
              </a:r>
              <a:r>
                <a:rPr lang="fr-FR" altLang="fr-FR" sz="10200" dirty="0">
                  <a:latin typeface="Trebuchet MS" panose="020B0603020202020204" pitchFamily="34" charset="0"/>
                </a:rPr>
                <a:t> </a:t>
              </a:r>
              <a:r>
                <a:rPr lang="fr-FR" altLang="fr-FR" sz="2400" dirty="0">
                  <a:latin typeface="Trebuchet MS" panose="020B0603020202020204" pitchFamily="34" charset="0"/>
                </a:rPr>
                <a:t>       </a:t>
              </a:r>
            </a:p>
          </p:txBody>
        </p:sp>
      </p:grpSp>
      <p:pic>
        <p:nvPicPr>
          <p:cNvPr id="86022" name="Picture 2" descr="http://www.aromatherapie-huiles-essentielles.com/wp-content/uploads/2008/11/calmer-la-to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59" y="2931319"/>
            <a:ext cx="1801092" cy="187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maryse.wanlin\Local Settings\Temporary Internet Files\Content.IE5\SI4RZHNU\MC9000549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26" y="5244248"/>
            <a:ext cx="10239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ZoneTexte 2"/>
          <p:cNvSpPr txBox="1">
            <a:spLocks noChangeArrowheads="1"/>
          </p:cNvSpPr>
          <p:nvPr/>
        </p:nvSpPr>
        <p:spPr bwMode="auto">
          <a:xfrm>
            <a:off x="2102645" y="5608493"/>
            <a:ext cx="7745412" cy="369888"/>
          </a:xfrm>
          <a:prstGeom prst="rect">
            <a:avLst/>
          </a:prstGeom>
          <a:solidFill>
            <a:srgbClr val="E2003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dirty="0">
                <a:solidFill>
                  <a:schemeClr val="bg1"/>
                </a:solidFill>
              </a:rPr>
              <a:t>Nécessite une bonne information des travailleurs sur les signes de TBC !! </a:t>
            </a:r>
          </a:p>
        </p:txBody>
      </p:sp>
    </p:spTree>
    <p:extLst>
      <p:ext uri="{BB962C8B-B14F-4D97-AF65-F5344CB8AC3E}">
        <p14:creationId xmlns:p14="http://schemas.microsoft.com/office/powerpoint/2010/main" val="22644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4"/>
          <p:cNvSpPr>
            <a:spLocks noGrp="1"/>
          </p:cNvSpPr>
          <p:nvPr>
            <p:ph type="title"/>
          </p:nvPr>
        </p:nvSpPr>
        <p:spPr>
          <a:xfrm>
            <a:off x="779812" y="331237"/>
            <a:ext cx="8530648" cy="990600"/>
          </a:xfrm>
        </p:spPr>
        <p:txBody>
          <a:bodyPr/>
          <a:lstStyle/>
          <a:p>
            <a:r>
              <a:rPr lang="fr-BE" altLang="fr-FR" b="1" dirty="0"/>
              <a:t>Dépistage des travailleurs </a:t>
            </a:r>
          </a:p>
        </p:txBody>
      </p:sp>
      <p:sp>
        <p:nvSpPr>
          <p:cNvPr id="98307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246487" y="1600200"/>
            <a:ext cx="7491557" cy="4495800"/>
          </a:xfrm>
        </p:spPr>
        <p:txBody>
          <a:bodyPr>
            <a:normAutofit lnSpcReduction="10000"/>
          </a:bodyPr>
          <a:lstStyle/>
          <a:p>
            <a:r>
              <a:rPr lang="fr-FR" altLang="fr-FR" dirty="0">
                <a:latin typeface="+mn-lt"/>
              </a:rPr>
              <a:t>En guise de première étape, il est important de bien identifier les travailleurs à risque </a:t>
            </a:r>
          </a:p>
          <a:p>
            <a:r>
              <a:rPr lang="fr-FR" altLang="fr-FR" dirty="0">
                <a:latin typeface="+mn-lt"/>
              </a:rPr>
              <a:t>Le TCT garde encore une place prépondérante dans le dépistage des travailleurs </a:t>
            </a:r>
          </a:p>
          <a:p>
            <a:r>
              <a:rPr lang="fr-FR" altLang="fr-FR" dirty="0">
                <a:latin typeface="+mn-lt"/>
              </a:rPr>
              <a:t>A l’heure actuelle, le test IGRA n’est pas la panacée. Son utilisation est le plus souvent  complémentaire au TCT. Il n’est pas recommandé dans les tests en série. </a:t>
            </a:r>
          </a:p>
          <a:p>
            <a:r>
              <a:rPr lang="fr-FR" altLang="fr-FR" dirty="0">
                <a:latin typeface="+mn-lt"/>
              </a:rPr>
              <a:t>Il est recommandé de limiter l’utilisation de la RX thorax à des situations où le risque de TBC active est majoré ou en cas de signes d’appel </a:t>
            </a:r>
          </a:p>
          <a:p>
            <a:endParaRPr lang="fr-BE" alt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2" y="2054760"/>
            <a:ext cx="2283691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00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/>
              <a:t>Pour plus d’infos…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sz="5400" dirty="0">
              <a:hlinkClick r:id="" action="ppaction://noaction"/>
            </a:endParaRPr>
          </a:p>
          <a:p>
            <a:pPr eaLnBrk="1" hangingPunct="1"/>
            <a:endParaRPr lang="fr-FR" sz="5400" dirty="0">
              <a:hlinkClick r:id="" action="ppaction://noaction"/>
            </a:endParaRPr>
          </a:p>
          <a:p>
            <a:pPr marL="0" indent="0" eaLnBrk="1" hangingPunct="1">
              <a:buNone/>
            </a:pPr>
            <a:r>
              <a:rPr lang="fr-FR" sz="8600" dirty="0">
                <a:hlinkClick r:id="rId2"/>
              </a:rPr>
              <a:t>www.fares.be</a:t>
            </a:r>
            <a:endParaRPr lang="fr-FR" sz="8600" dirty="0"/>
          </a:p>
          <a:p>
            <a:pPr eaLnBrk="1" hangingPunct="1"/>
            <a:endParaRPr lang="fr-FR" dirty="0"/>
          </a:p>
          <a:p>
            <a:pPr eaLnBrk="1" hangingPunct="1"/>
            <a:endParaRPr lang="fr-FR" dirty="0"/>
          </a:p>
          <a:p>
            <a:pPr eaLnBrk="1" hangingPunct="1"/>
            <a:endParaRPr lang="fr-FR" dirty="0"/>
          </a:p>
        </p:txBody>
      </p:sp>
      <p:pic>
        <p:nvPicPr>
          <p:cNvPr id="1026" name="Picture 2" descr="http://profdinfo.com/web/420-Z21-LG/images/aro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64" y="611011"/>
            <a:ext cx="2952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ésultat de recherche d'images pour &quot;tuberculosis fu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15065"/>
          <a:stretch/>
        </p:blipFill>
        <p:spPr bwMode="auto">
          <a:xfrm>
            <a:off x="3343400" y="3600206"/>
            <a:ext cx="4376059" cy="27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342" y="226437"/>
            <a:ext cx="7018866" cy="1325563"/>
          </a:xfrm>
        </p:spPr>
        <p:txBody>
          <a:bodyPr>
            <a:norm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La transmission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858341" y="1979394"/>
            <a:ext cx="4863439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dirty="0">
                <a:latin typeface="Calibri" panose="020F0502020204030204" pitchFamily="34" charset="0"/>
              </a:rPr>
              <a:t>Si atteinte des poumons, transmission par </a:t>
            </a:r>
            <a:r>
              <a:rPr lang="fr-BE" sz="2400" b="1" dirty="0">
                <a:latin typeface="Calibri" panose="020F0502020204030204" pitchFamily="34" charset="0"/>
              </a:rPr>
              <a:t>voie aérienne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dirty="0">
                <a:latin typeface="Calibri" panose="020F0502020204030204" pitchFamily="34" charset="0"/>
              </a:rPr>
              <a:t>Quand la personne malade parle, chante, éternue, etc.</a:t>
            </a:r>
          </a:p>
        </p:txBody>
      </p:sp>
      <p:sp>
        <p:nvSpPr>
          <p:cNvPr id="6" name="Bulle ronde 5"/>
          <p:cNvSpPr/>
          <p:nvPr/>
        </p:nvSpPr>
        <p:spPr>
          <a:xfrm>
            <a:off x="558975" y="221280"/>
            <a:ext cx="2875384" cy="160293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latin typeface="Calibri" panose="020F0502020204030204" pitchFamily="34" charset="0"/>
              </a:rPr>
              <a:t>Comment attrape-t-on la tuberculose?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2DF057-F807-4F9E-B4CC-F53084379DD4}"/>
              </a:ext>
            </a:extLst>
          </p:cNvPr>
          <p:cNvSpPr txBox="1"/>
          <p:nvPr/>
        </p:nvSpPr>
        <p:spPr>
          <a:xfrm>
            <a:off x="5531430" y="1428452"/>
            <a:ext cx="580222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Facteurs influençant la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/>
              <a:t>Contagiosité du cas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/>
              <a:t>Susceptibilité du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/>
              <a:t>Type de contact (étroitesse, durée)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/>
              <a:t>Facteurs environnementaux </a:t>
            </a:r>
          </a:p>
        </p:txBody>
      </p:sp>
    </p:spTree>
    <p:extLst>
      <p:ext uri="{BB962C8B-B14F-4D97-AF65-F5344CB8AC3E}">
        <p14:creationId xmlns:p14="http://schemas.microsoft.com/office/powerpoint/2010/main" val="322898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1871" y="262805"/>
            <a:ext cx="10010905" cy="1325563"/>
          </a:xfrm>
        </p:spPr>
        <p:txBody>
          <a:bodyPr/>
          <a:lstStyle/>
          <a:p>
            <a:r>
              <a:rPr lang="fr-BE" dirty="0">
                <a:latin typeface="Calibri" panose="020F0502020204030204" pitchFamily="34" charset="0"/>
              </a:rPr>
              <a:t>Distinguer l’infection et la maladie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5374" y="1528411"/>
            <a:ext cx="1852134" cy="626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Calibri" panose="020F0502020204030204" pitchFamily="34" charset="0"/>
              </a:rPr>
              <a:t>Patient naïf</a:t>
            </a:r>
          </a:p>
        </p:txBody>
      </p:sp>
      <p:grpSp>
        <p:nvGrpSpPr>
          <p:cNvPr id="63" name="Groupe 62"/>
          <p:cNvGrpSpPr/>
          <p:nvPr/>
        </p:nvGrpSpPr>
        <p:grpSpPr>
          <a:xfrm>
            <a:off x="1412167" y="1732887"/>
            <a:ext cx="3779274" cy="865244"/>
            <a:chOff x="1328584" y="1620181"/>
            <a:chExt cx="3779274" cy="865244"/>
          </a:xfrm>
        </p:grpSpPr>
        <p:sp>
          <p:nvSpPr>
            <p:cNvPr id="17" name="Flèche droite à entaille 16"/>
            <p:cNvSpPr/>
            <p:nvPr/>
          </p:nvSpPr>
          <p:spPr>
            <a:xfrm>
              <a:off x="3269225" y="2229631"/>
              <a:ext cx="1838633" cy="255794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1328584" y="1620181"/>
              <a:ext cx="2278625" cy="79412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latin typeface="Calibri" panose="020F0502020204030204" pitchFamily="34" charset="0"/>
                </a:rPr>
                <a:t>Contact avec une tuberculose contagieuse</a:t>
              </a: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910136" y="2154835"/>
            <a:ext cx="7449067" cy="2273146"/>
            <a:chOff x="910136" y="2154835"/>
            <a:chExt cx="7449067" cy="2273146"/>
          </a:xfrm>
        </p:grpSpPr>
        <p:cxnSp>
          <p:nvCxnSpPr>
            <p:cNvPr id="9" name="Connecteur droit 8"/>
            <p:cNvCxnSpPr>
              <a:stCxn id="7" idx="2"/>
            </p:cNvCxnSpPr>
            <p:nvPr/>
          </p:nvCxnSpPr>
          <p:spPr>
            <a:xfrm>
              <a:off x="5191441" y="2154835"/>
              <a:ext cx="0" cy="5742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 flipV="1">
              <a:off x="1804530" y="2722816"/>
              <a:ext cx="3313471" cy="98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804530" y="2707886"/>
              <a:ext cx="0" cy="4554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910136" y="3163339"/>
              <a:ext cx="1629697" cy="1264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dk1"/>
                  </a:solidFill>
                  <a:latin typeface="Calibri" panose="020F0502020204030204" pitchFamily="34" charset="0"/>
                </a:rPr>
                <a:t>Elimination des BK </a:t>
              </a:r>
              <a:r>
                <a:rPr lang="fr-BE" dirty="0">
                  <a:solidFill>
                    <a:schemeClr val="dk1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 </a:t>
              </a:r>
              <a:r>
                <a:rPr lang="fr-BE" dirty="0">
                  <a:solidFill>
                    <a:schemeClr val="dk1"/>
                  </a:solidFill>
                  <a:latin typeface="Calibri" panose="020F0502020204030204" pitchFamily="34" charset="0"/>
                </a:rPr>
                <a:t>Pas de contamination</a:t>
              </a:r>
            </a:p>
            <a:p>
              <a:pPr algn="ctr"/>
              <a:r>
                <a:rPr lang="fr-BE" dirty="0">
                  <a:latin typeface="Calibri" panose="020F0502020204030204" pitchFamily="34" charset="0"/>
                </a:rPr>
                <a:t>(70 à 80%)</a:t>
              </a:r>
              <a:endParaRPr lang="fr-BE" dirty="0">
                <a:solidFill>
                  <a:schemeClr val="dk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>
            <a:xfrm flipH="1">
              <a:off x="5107859" y="2716738"/>
              <a:ext cx="2019299" cy="1554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895112" y="3055993"/>
              <a:ext cx="2464091" cy="10105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dk1"/>
                  </a:solidFill>
                  <a:latin typeface="Calibri" panose="020F0502020204030204" pitchFamily="34" charset="0"/>
                </a:rPr>
                <a:t>Les BK restent dans l’organisme </a:t>
              </a:r>
              <a:r>
                <a:rPr lang="fr-BE" dirty="0">
                  <a:solidFill>
                    <a:schemeClr val="dk1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 </a:t>
              </a:r>
              <a:r>
                <a:rPr lang="fr-BE" dirty="0" err="1">
                  <a:solidFill>
                    <a:schemeClr val="dk1"/>
                  </a:solidFill>
                  <a:latin typeface="Calibri" panose="020F0502020204030204" pitchFamily="34" charset="0"/>
                </a:rPr>
                <a:t>Primoinfection</a:t>
              </a:r>
              <a:r>
                <a:rPr lang="fr-BE" dirty="0">
                  <a:solidFill>
                    <a:schemeClr val="dk1"/>
                  </a:solidFill>
                  <a:latin typeface="Calibri" panose="020F0502020204030204" pitchFamily="34" charset="0"/>
                </a:rPr>
                <a:t> (20-30%)</a:t>
              </a:r>
            </a:p>
          </p:txBody>
        </p:sp>
      </p:grpSp>
      <p:cxnSp>
        <p:nvCxnSpPr>
          <p:cNvPr id="20" name="Connecteur droit 19"/>
          <p:cNvCxnSpPr>
            <a:endCxn id="19" idx="0"/>
          </p:cNvCxnSpPr>
          <p:nvPr/>
        </p:nvCxnSpPr>
        <p:spPr>
          <a:xfrm>
            <a:off x="7127158" y="2707886"/>
            <a:ext cx="0" cy="3481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7127159" y="4066527"/>
            <a:ext cx="3814455" cy="1670343"/>
            <a:chOff x="7127159" y="4066527"/>
            <a:chExt cx="3814455" cy="1670343"/>
          </a:xfrm>
        </p:grpSpPr>
        <p:sp>
          <p:nvSpPr>
            <p:cNvPr id="23" name="Ellipse 22"/>
            <p:cNvSpPr/>
            <p:nvPr/>
          </p:nvSpPr>
          <p:spPr>
            <a:xfrm>
              <a:off x="8876838" y="4252199"/>
              <a:ext cx="2064776" cy="1484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latin typeface="Calibri" panose="020F0502020204030204" pitchFamily="34" charset="0"/>
                </a:rPr>
                <a:t>Tuberculose active </a:t>
              </a:r>
            </a:p>
            <a:p>
              <a:pPr algn="ctr"/>
              <a:r>
                <a:rPr lang="fr-BE" dirty="0">
                  <a:latin typeface="Calibri" panose="020F0502020204030204" pitchFamily="34" charset="0"/>
                </a:rPr>
                <a:t>= MALADIE</a:t>
              </a:r>
            </a:p>
          </p:txBody>
        </p:sp>
        <p:grpSp>
          <p:nvGrpSpPr>
            <p:cNvPr id="71" name="Groupe 70"/>
            <p:cNvGrpSpPr/>
            <p:nvPr/>
          </p:nvGrpSpPr>
          <p:grpSpPr>
            <a:xfrm>
              <a:off x="7127159" y="4066527"/>
              <a:ext cx="1749680" cy="928007"/>
              <a:chOff x="7127159" y="4066527"/>
              <a:chExt cx="1749680" cy="928007"/>
            </a:xfrm>
          </p:grpSpPr>
          <p:cxnSp>
            <p:nvCxnSpPr>
              <p:cNvPr id="25" name="Connecteur en arc 24"/>
              <p:cNvCxnSpPr>
                <a:stCxn id="19" idx="2"/>
                <a:endCxn id="23" idx="2"/>
              </p:cNvCxnSpPr>
              <p:nvPr/>
            </p:nvCxnSpPr>
            <p:spPr>
              <a:xfrm rot="16200000" flipH="1">
                <a:off x="7537995" y="3655691"/>
                <a:ext cx="928007" cy="1749680"/>
              </a:xfrm>
              <a:prstGeom prst="curved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7633672" y="4313734"/>
                <a:ext cx="83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5-10%</a:t>
                </a:r>
              </a:p>
            </p:txBody>
          </p:sp>
        </p:grpSp>
      </p:grpSp>
      <p:grpSp>
        <p:nvGrpSpPr>
          <p:cNvPr id="70" name="Groupe 69"/>
          <p:cNvGrpSpPr/>
          <p:nvPr/>
        </p:nvGrpSpPr>
        <p:grpSpPr>
          <a:xfrm>
            <a:off x="3589884" y="4066528"/>
            <a:ext cx="3537274" cy="1619982"/>
            <a:chOff x="3589884" y="4066528"/>
            <a:chExt cx="3537274" cy="1619982"/>
          </a:xfrm>
        </p:grpSpPr>
        <p:grpSp>
          <p:nvGrpSpPr>
            <p:cNvPr id="69" name="Groupe 68"/>
            <p:cNvGrpSpPr/>
            <p:nvPr/>
          </p:nvGrpSpPr>
          <p:grpSpPr>
            <a:xfrm>
              <a:off x="5646056" y="4066528"/>
              <a:ext cx="1481102" cy="990718"/>
              <a:chOff x="5646056" y="4066528"/>
              <a:chExt cx="1481102" cy="990718"/>
            </a:xfrm>
          </p:grpSpPr>
          <p:cxnSp>
            <p:nvCxnSpPr>
              <p:cNvPr id="28" name="Connecteur en arc 27"/>
              <p:cNvCxnSpPr>
                <a:stCxn id="19" idx="2"/>
                <a:endCxn id="27" idx="6"/>
              </p:cNvCxnSpPr>
              <p:nvPr/>
            </p:nvCxnSpPr>
            <p:spPr>
              <a:xfrm rot="5400000">
                <a:off x="5891248" y="3821336"/>
                <a:ext cx="990718" cy="1481102"/>
              </a:xfrm>
              <a:prstGeom prst="curved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/>
              <p:cNvSpPr txBox="1"/>
              <p:nvPr/>
            </p:nvSpPr>
            <p:spPr>
              <a:xfrm>
                <a:off x="5915980" y="4305984"/>
                <a:ext cx="982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90-95%</a:t>
                </a:r>
              </a:p>
            </p:txBody>
          </p:sp>
        </p:grpSp>
        <p:sp>
          <p:nvSpPr>
            <p:cNvPr id="27" name="Ellipse 26"/>
            <p:cNvSpPr/>
            <p:nvPr/>
          </p:nvSpPr>
          <p:spPr>
            <a:xfrm>
              <a:off x="3589884" y="4427981"/>
              <a:ext cx="2056172" cy="1258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latin typeface="Calibri" panose="020F0502020204030204" pitchFamily="34" charset="0"/>
                </a:rPr>
                <a:t>Tuberculose latente </a:t>
              </a:r>
            </a:p>
            <a:p>
              <a:pPr algn="ctr"/>
              <a:r>
                <a:rPr lang="fr-BE" dirty="0">
                  <a:latin typeface="Calibri" panose="020F0502020204030204" pitchFamily="34" charset="0"/>
                </a:rPr>
                <a:t>= INFECTION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4617969" y="5519445"/>
            <a:ext cx="4561247" cy="786351"/>
            <a:chOff x="4617969" y="5519445"/>
            <a:chExt cx="4561247" cy="786351"/>
          </a:xfrm>
        </p:grpSpPr>
        <p:cxnSp>
          <p:nvCxnSpPr>
            <p:cNvPr id="32" name="Connecteur en arc 31"/>
            <p:cNvCxnSpPr>
              <a:stCxn id="27" idx="4"/>
              <a:endCxn id="23" idx="3"/>
            </p:cNvCxnSpPr>
            <p:nvPr/>
          </p:nvCxnSpPr>
          <p:spPr>
            <a:xfrm rot="5400000" flipH="1" flipV="1">
              <a:off x="6815060" y="3322354"/>
              <a:ext cx="167065" cy="4561247"/>
            </a:xfrm>
            <a:prstGeom prst="curvedConnector3">
              <a:avLst>
                <a:gd name="adj1" fmla="val -16697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5830529" y="5936464"/>
              <a:ext cx="2984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5-10% au cours de la vie</a:t>
              </a:r>
            </a:p>
          </p:txBody>
        </p:sp>
      </p:grpSp>
      <p:pic>
        <p:nvPicPr>
          <p:cNvPr id="30" name="Picture 4" descr="Résultat de recherche d'images pour &quot;sleep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47" y="4776797"/>
            <a:ext cx="724328" cy="6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2">
            <a:extLst>
              <a:ext uri="{FF2B5EF4-FFF2-40B4-BE49-F238E27FC236}">
                <a16:creationId xmlns:a16="http://schemas.microsoft.com/office/drawing/2014/main" id="{5FCF3B0D-7013-DFB5-776E-79C28E1EB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530725"/>
            <a:ext cx="17018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">
            <a:extLst>
              <a:ext uri="{FF2B5EF4-FFF2-40B4-BE49-F238E27FC236}">
                <a16:creationId xmlns:a16="http://schemas.microsoft.com/office/drawing/2014/main" id="{D57884DB-1D74-BFB4-9E8B-03E1C2114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88" y="4406900"/>
            <a:ext cx="18938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A5578D-A1FF-4B56-235A-3B77C7ECBC91}"/>
              </a:ext>
            </a:extLst>
          </p:cNvPr>
          <p:cNvSpPr/>
          <p:nvPr/>
        </p:nvSpPr>
        <p:spPr>
          <a:xfrm>
            <a:off x="4618038" y="6305550"/>
            <a:ext cx="5080000" cy="552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Traitement préventif pour limiter ce risque 60-90%</a:t>
            </a:r>
          </a:p>
        </p:txBody>
      </p:sp>
    </p:spTree>
    <p:extLst>
      <p:ext uri="{BB962C8B-B14F-4D97-AF65-F5344CB8AC3E}">
        <p14:creationId xmlns:p14="http://schemas.microsoft.com/office/powerpoint/2010/main" val="35763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>
            <a:extLst>
              <a:ext uri="{FF2B5EF4-FFF2-40B4-BE49-F238E27FC236}">
                <a16:creationId xmlns:a16="http://schemas.microsoft.com/office/drawing/2014/main" id="{20C4723C-889B-4E20-B245-DA94FDCA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22624"/>
            <a:ext cx="11078442" cy="1325562"/>
          </a:xfrm>
        </p:spPr>
        <p:txBody>
          <a:bodyPr/>
          <a:lstStyle/>
          <a:p>
            <a:pPr>
              <a:defRPr/>
            </a:pPr>
            <a:r>
              <a:rPr lang="fr-BE" altLang="fr-FR" sz="3800" b="1" dirty="0">
                <a:latin typeface="Exo" panose="020B0604020202020204" charset="0"/>
              </a:rPr>
              <a:t>Certains groupes sont particulièrement exposés </a:t>
            </a:r>
            <a:endParaRPr lang="fr-BE" altLang="fr-FR" sz="3800" dirty="0">
              <a:latin typeface="Exo" panose="020B060402020202020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261CA91-F4E0-4EDE-A37B-61678E2C7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921089"/>
              </p:ext>
            </p:extLst>
          </p:nvPr>
        </p:nvGraphicFramePr>
        <p:xfrm>
          <a:off x="818251" y="1111845"/>
          <a:ext cx="49635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2521DFD0-A9E8-47B9-8335-E0EE13F84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533959"/>
              </p:ext>
            </p:extLst>
          </p:nvPr>
        </p:nvGraphicFramePr>
        <p:xfrm>
          <a:off x="6043206" y="1193601"/>
          <a:ext cx="49635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629" name="Rectangle 5">
            <a:extLst>
              <a:ext uri="{FF2B5EF4-FFF2-40B4-BE49-F238E27FC236}">
                <a16:creationId xmlns:a16="http://schemas.microsoft.com/office/drawing/2014/main" id="{E5F512FB-7235-4E8A-B4CB-3C9523656B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36806" y="6240462"/>
            <a:ext cx="3671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Exo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xo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xo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xo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xo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xo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xo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xo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xo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fr-FR" sz="2400" i="1" dirty="0">
                <a:latin typeface="Tw Cen MT" panose="020B0602020104020603" pitchFamily="34" charset="0"/>
              </a:rPr>
              <a:t> </a:t>
            </a:r>
            <a:r>
              <a:rPr lang="fr-BE" altLang="fr-FR" sz="1200" i="1" dirty="0">
                <a:latin typeface="Tw Cen MT" panose="020B0602020104020603" pitchFamily="34" charset="0"/>
              </a:rPr>
              <a:t>FARES. Registre belge de la tuberculose, 2022</a:t>
            </a:r>
            <a:endParaRPr lang="fr-BE" altLang="fr-FR" sz="1200" dirty="0">
              <a:latin typeface="Tw Cen MT" panose="020B0602020104020603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4E9ACC3-9465-42AF-AF07-316279EF160B}"/>
              </a:ext>
            </a:extLst>
          </p:cNvPr>
          <p:cNvSpPr/>
          <p:nvPr/>
        </p:nvSpPr>
        <p:spPr>
          <a:xfrm>
            <a:off x="3870542" y="1622425"/>
            <a:ext cx="1931771" cy="542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158 en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E20A54-6851-411C-B511-867A1BB806F8}"/>
              </a:ext>
            </a:extLst>
          </p:cNvPr>
          <p:cNvSpPr/>
          <p:nvPr/>
        </p:nvSpPr>
        <p:spPr>
          <a:xfrm>
            <a:off x="10225666" y="4388246"/>
            <a:ext cx="781050" cy="542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562BCCB-CD86-45D5-949D-ECEABFECBC08}"/>
              </a:ext>
            </a:extLst>
          </p:cNvPr>
          <p:cNvSpPr/>
          <p:nvPr/>
        </p:nvSpPr>
        <p:spPr>
          <a:xfrm>
            <a:off x="5021263" y="3219450"/>
            <a:ext cx="781050" cy="542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71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CE9808-D6E0-4218-ADBE-9894CCF7D2F9}"/>
              </a:ext>
            </a:extLst>
          </p:cNvPr>
          <p:cNvSpPr/>
          <p:nvPr/>
        </p:nvSpPr>
        <p:spPr>
          <a:xfrm>
            <a:off x="5000711" y="4580133"/>
            <a:ext cx="781050" cy="542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0A62959-C7BD-4E0C-A225-AB42E62704DB}"/>
              </a:ext>
            </a:extLst>
          </p:cNvPr>
          <p:cNvSpPr/>
          <p:nvPr/>
        </p:nvSpPr>
        <p:spPr>
          <a:xfrm>
            <a:off x="10018735" y="3571082"/>
            <a:ext cx="781050" cy="542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9FD7187-1A50-4BD5-9286-F1FAB30BFD24}"/>
              </a:ext>
            </a:extLst>
          </p:cNvPr>
          <p:cNvSpPr/>
          <p:nvPr/>
        </p:nvSpPr>
        <p:spPr>
          <a:xfrm>
            <a:off x="10182225" y="2092837"/>
            <a:ext cx="781050" cy="542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71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C60DC-A447-4215-FF19-400BD00A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Dépistage de la TBC en MT : implications</a:t>
            </a: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3B79D6A-7C6E-B96B-8175-EA74DF9BD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9" y="1755595"/>
            <a:ext cx="5440831" cy="449499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15E5EB-18B9-282A-21D4-D9EF3463C022}"/>
              </a:ext>
            </a:extLst>
          </p:cNvPr>
          <p:cNvSpPr txBox="1"/>
          <p:nvPr/>
        </p:nvSpPr>
        <p:spPr>
          <a:xfrm>
            <a:off x="2873829" y="6369763"/>
            <a:ext cx="80153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alsdurf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The cascade of care in diagnosis ant treatment of latent tuberculosis infection: a systematic review and meta-analysis 2016. The Lancet 2016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368321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3E105-F6F7-BC6A-98CC-E7950399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du nombre annuel de travailleurs à risque déclarés avec une TBC </a:t>
            </a:r>
            <a:r>
              <a:rPr lang="fr-BE" sz="400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Belgique</a:t>
            </a:r>
            <a:br>
              <a:rPr lang="fr-BE" dirty="0"/>
            </a:br>
            <a:endParaRPr lang="fr-BE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E9DA0E0-5583-90DC-5916-F0CD880A2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27475"/>
              </p:ext>
            </p:extLst>
          </p:nvPr>
        </p:nvGraphicFramePr>
        <p:xfrm>
          <a:off x="1327758" y="1825625"/>
          <a:ext cx="9056319" cy="392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10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4"/>
          <p:cNvSpPr>
            <a:spLocks noGrp="1"/>
          </p:cNvSpPr>
          <p:nvPr>
            <p:ph type="title"/>
          </p:nvPr>
        </p:nvSpPr>
        <p:spPr>
          <a:xfrm>
            <a:off x="1014413" y="219075"/>
            <a:ext cx="9653587" cy="1049339"/>
          </a:xfrm>
        </p:spPr>
        <p:txBody>
          <a:bodyPr>
            <a:noAutofit/>
          </a:bodyPr>
          <a:lstStyle/>
          <a:p>
            <a:r>
              <a:rPr lang="fr-FR" altLang="fr-FR" b="1" dirty="0"/>
              <a:t>Recommandations</a:t>
            </a:r>
            <a:endParaRPr lang="fr-BE" altLang="fr-FR" b="1" dirty="0"/>
          </a:p>
        </p:txBody>
      </p:sp>
      <p:pic>
        <p:nvPicPr>
          <p:cNvPr id="12291" name="Image 4" descr="C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244600"/>
            <a:ext cx="84121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3487739" y="5694364"/>
            <a:ext cx="1164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 dirty="0"/>
              <a:t>L’avis complet: </a:t>
            </a:r>
            <a:r>
              <a:rPr lang="fr-FR" altLang="fr-FR" sz="1400" b="1" u="sng" dirty="0">
                <a:hlinkClick r:id="rId4"/>
              </a:rPr>
              <a:t>http://tinyurl.com/CSS-8579-TBC</a:t>
            </a:r>
            <a:r>
              <a:rPr lang="fr-FR" altLang="fr-FR" sz="1400" b="1" dirty="0"/>
              <a:t>  </a:t>
            </a:r>
            <a:endParaRPr lang="fr-BE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42516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7246" y="4657908"/>
            <a:ext cx="11078508" cy="1127391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fr-BE" sz="4400" b="1" dirty="0"/>
              <a:t>Evaluation du risque d’exposition au BK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7E94B6-68C4-4DB9-A00C-FB2BA193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49" y="1191563"/>
            <a:ext cx="5377509" cy="32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693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DiasFA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DiasFARES.potx" id="{4D4348D9-195D-4161-810C-C568FE77C245}" vid="{D4377D44-0132-4CDA-892C-EC54F47E86E2}"/>
    </a:ext>
  </a:extLst>
</a:theme>
</file>

<file path=ppt/theme/theme2.xml><?xml version="1.0" encoding="utf-8"?>
<a:theme xmlns:a="http://schemas.openxmlformats.org/drawingml/2006/main" name="Blan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DiasFARES.potx" id="{4D4348D9-195D-4161-810C-C568FE77C245}" vid="{CFB6FE06-8745-4241-A205-CABC51BC5E9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D42FC7925C1409A07511595518AB3" ma:contentTypeVersion="5" ma:contentTypeDescription="Create a new document." ma:contentTypeScope="" ma:versionID="7b767d1a82f402cb4d735bb7bb16f145">
  <xsd:schema xmlns:xsd="http://www.w3.org/2001/XMLSchema" xmlns:xs="http://www.w3.org/2001/XMLSchema" xmlns:p="http://schemas.microsoft.com/office/2006/metadata/properties" xmlns:ns2="8dae6316-da62-4cfc-b7ba-e0cb1d89d18d" targetNamespace="http://schemas.microsoft.com/office/2006/metadata/properties" ma:root="true" ma:fieldsID="d212a02732dd1c72dc29eaf8b4cff3d5" ns2:_="">
    <xsd:import namespace="8dae6316-da62-4cfc-b7ba-e0cb1d89d1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e6316-da62-4cfc-b7ba-e0cb1d89d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ABC66-C75C-4A2A-AD68-209E3F0158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33DA68-7B18-40DC-BB0B-3C5D0C6D4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e6316-da62-4cfc-b7ba-e0cb1d89d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A951C-D8F9-4203-A0AC-0BF276ECFE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ModeleDiasFARES</Template>
  <TotalTime>0</TotalTime>
  <Words>2402</Words>
  <Application>Microsoft Office PowerPoint</Application>
  <PresentationFormat>Grand écran</PresentationFormat>
  <Paragraphs>385</Paragraphs>
  <Slides>29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Calibri Light</vt:lpstr>
      <vt:lpstr>Tw Cen MT</vt:lpstr>
      <vt:lpstr>Trebuchet MS</vt:lpstr>
      <vt:lpstr>Book Antiqua</vt:lpstr>
      <vt:lpstr>Calibri</vt:lpstr>
      <vt:lpstr>Arial</vt:lpstr>
      <vt:lpstr>Helvetica Neue</vt:lpstr>
      <vt:lpstr>Exo</vt:lpstr>
      <vt:lpstr>Wingdings</vt:lpstr>
      <vt:lpstr>Franklin Gothic Book</vt:lpstr>
      <vt:lpstr>Wingdings 2</vt:lpstr>
      <vt:lpstr>ModeleDiasFARES</vt:lpstr>
      <vt:lpstr>Blanc</vt:lpstr>
      <vt:lpstr>Sens et non-sens du dépistage de la TBC en médecine du travail</vt:lpstr>
      <vt:lpstr>Présentation PowerPoint</vt:lpstr>
      <vt:lpstr>La transmission</vt:lpstr>
      <vt:lpstr>Distinguer l’infection et la maladie</vt:lpstr>
      <vt:lpstr>Certains groupes sont particulièrement exposés </vt:lpstr>
      <vt:lpstr>Dépistage de la TBC en MT : implications</vt:lpstr>
      <vt:lpstr> Evaluation du nombre annuel de travailleurs à risque déclarés avec une TBC en Belgique </vt:lpstr>
      <vt:lpstr>Recommandations</vt:lpstr>
      <vt:lpstr>Evaluation du risque d’exposition au BK</vt:lpstr>
      <vt:lpstr>Evaluation initiale du risque </vt:lpstr>
      <vt:lpstr>2. Evaluation du risque dans l’institution </vt:lpstr>
      <vt:lpstr>Facteurs influençant la transmission </vt:lpstr>
      <vt:lpstr>Classement des institutions de soins</vt:lpstr>
      <vt:lpstr>Evaluation dynamique du risque</vt:lpstr>
      <vt:lpstr>Exemple : résultats du dépistage (FARES)</vt:lpstr>
      <vt:lpstr>Gestion du risque </vt:lpstr>
      <vt:lpstr>Plan global de gestion de la transmission</vt:lpstr>
      <vt:lpstr>Mesures organisationnelles  </vt:lpstr>
      <vt:lpstr>Mesures environnementales</vt:lpstr>
      <vt:lpstr>Mesures de protection des travailleurs </vt:lpstr>
      <vt:lpstr>Surveillance des travailleurs </vt:lpstr>
      <vt:lpstr>Objectifs du dépistage actif</vt:lpstr>
      <vt:lpstr>Quand dépister ? </vt:lpstr>
      <vt:lpstr>Qui est à risque d’exposition avéré ou possible ? </vt:lpstr>
      <vt:lpstr>Recommandations CSS :  A l’embauche </vt:lpstr>
      <vt:lpstr>Recommandations CSS : Périodique </vt:lpstr>
      <vt:lpstr>Sensibilisation et information </vt:lpstr>
      <vt:lpstr>Dépistage des travailleurs </vt:lpstr>
      <vt:lpstr>Pour plus d’infos…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Maryse Wanlin</dc:creator>
  <cp:lastModifiedBy>Vinciane SIZAIRE</cp:lastModifiedBy>
  <cp:revision>351</cp:revision>
  <cp:lastPrinted>2018-10-24T14:50:58Z</cp:lastPrinted>
  <dcterms:created xsi:type="dcterms:W3CDTF">2016-01-14T10:56:50Z</dcterms:created>
  <dcterms:modified xsi:type="dcterms:W3CDTF">2024-11-13T14:51:37Z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0x010100E47D42FC7925C1409A07511595518AB3</vt:lpwstr>
  </property>
  <property fmtid="{D5CDD505-2E9C-101B-9397-08002B2CF9AE}" pid="3" name="Order">
    <vt:r8>4079600</vt:r8>
  </property>
</Properties>
</file>